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256" r:id="rId2"/>
    <p:sldId id="257" r:id="rId3"/>
    <p:sldId id="453" r:id="rId4"/>
    <p:sldId id="287" r:id="rId5"/>
    <p:sldId id="434" r:id="rId6"/>
    <p:sldId id="447" r:id="rId7"/>
    <p:sldId id="378" r:id="rId8"/>
    <p:sldId id="421" r:id="rId9"/>
    <p:sldId id="448" r:id="rId10"/>
    <p:sldId id="423" r:id="rId11"/>
    <p:sldId id="433" r:id="rId12"/>
    <p:sldId id="426" r:id="rId13"/>
    <p:sldId id="435" r:id="rId14"/>
    <p:sldId id="436" r:id="rId15"/>
    <p:sldId id="437" r:id="rId16"/>
    <p:sldId id="450" r:id="rId17"/>
    <p:sldId id="451" r:id="rId18"/>
    <p:sldId id="386" r:id="rId19"/>
    <p:sldId id="265" r:id="rId20"/>
    <p:sldId id="262" r:id="rId21"/>
    <p:sldId id="452" r:id="rId22"/>
    <p:sldId id="332" r:id="rId23"/>
    <p:sldId id="333" r:id="rId24"/>
    <p:sldId id="381" r:id="rId25"/>
    <p:sldId id="268" r:id="rId26"/>
    <p:sldId id="300" r:id="rId27"/>
    <p:sldId id="442" r:id="rId28"/>
    <p:sldId id="443" r:id="rId29"/>
    <p:sldId id="286" r:id="rId30"/>
    <p:sldId id="295" r:id="rId31"/>
    <p:sldId id="296" r:id="rId32"/>
    <p:sldId id="446" r:id="rId33"/>
    <p:sldId id="445" r:id="rId34"/>
    <p:sldId id="454" r:id="rId35"/>
    <p:sldId id="314" r:id="rId36"/>
    <p:sldId id="388" r:id="rId37"/>
    <p:sldId id="389" r:id="rId38"/>
    <p:sldId id="390" r:id="rId39"/>
    <p:sldId id="391" r:id="rId40"/>
    <p:sldId id="392" r:id="rId41"/>
    <p:sldId id="393" r:id="rId42"/>
    <p:sldId id="394" r:id="rId43"/>
    <p:sldId id="395" r:id="rId44"/>
    <p:sldId id="396" r:id="rId45"/>
    <p:sldId id="397" r:id="rId46"/>
    <p:sldId id="318" r:id="rId47"/>
    <p:sldId id="399" r:id="rId48"/>
    <p:sldId id="456" r:id="rId49"/>
    <p:sldId id="455" r:id="rId50"/>
    <p:sldId id="457" r:id="rId51"/>
    <p:sldId id="458" r:id="rId52"/>
    <p:sldId id="459" r:id="rId53"/>
    <p:sldId id="369" r:id="rId54"/>
    <p:sldId id="366" r:id="rId55"/>
    <p:sldId id="367" r:id="rId56"/>
    <p:sldId id="402" r:id="rId57"/>
    <p:sldId id="375" r:id="rId58"/>
    <p:sldId id="403" r:id="rId59"/>
    <p:sldId id="404" r:id="rId60"/>
    <p:sldId id="405" r:id="rId61"/>
    <p:sldId id="406" r:id="rId62"/>
    <p:sldId id="407" r:id="rId63"/>
    <p:sldId id="429" r:id="rId64"/>
    <p:sldId id="430" r:id="rId65"/>
    <p:sldId id="431" r:id="rId66"/>
    <p:sldId id="432" r:id="rId67"/>
    <p:sldId id="411" r:id="rId68"/>
    <p:sldId id="373" r:id="rId69"/>
    <p:sldId id="325" r:id="rId70"/>
  </p:sldIdLst>
  <p:sldSz cx="9144000" cy="6858000" type="screen4x3"/>
  <p:notesSz cx="69850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EF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706" autoAdjust="0"/>
  </p:normalViewPr>
  <p:slideViewPr>
    <p:cSldViewPr>
      <p:cViewPr varScale="1">
        <p:scale>
          <a:sx n="93" d="100"/>
          <a:sy n="93" d="100"/>
        </p:scale>
        <p:origin x="792" y="78"/>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53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sz="quarter" idx="1"/>
          </p:nvPr>
        </p:nvSpPr>
        <p:spPr>
          <a:xfrm>
            <a:off x="3956550" y="0"/>
            <a:ext cx="3026833" cy="464185"/>
          </a:xfrm>
          <a:prstGeom prst="rect">
            <a:avLst/>
          </a:prstGeom>
        </p:spPr>
        <p:txBody>
          <a:bodyPr vert="horz" lIns="92958" tIns="46479" rIns="92958" bIns="46479" rtlCol="0"/>
          <a:lstStyle>
            <a:lvl1pPr algn="r">
              <a:defRPr sz="1200"/>
            </a:lvl1pPr>
          </a:lstStyle>
          <a:p>
            <a:fld id="{E938C8EB-6410-41CF-9DFC-212CFB19B9B4}" type="datetimeFigureOut">
              <a:rPr lang="en-US" smtClean="0"/>
              <a:t>1/31/2020</a:t>
            </a:fld>
            <a:endParaRPr lang="en-US"/>
          </a:p>
        </p:txBody>
      </p:sp>
      <p:sp>
        <p:nvSpPr>
          <p:cNvPr id="4" name="Footer Placeholder 3"/>
          <p:cNvSpPr>
            <a:spLocks noGrp="1"/>
          </p:cNvSpPr>
          <p:nvPr>
            <p:ph type="ftr" sz="quarter" idx="2"/>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5" name="Slide Number Placeholder 4"/>
          <p:cNvSpPr>
            <a:spLocks noGrp="1"/>
          </p:cNvSpPr>
          <p:nvPr>
            <p:ph type="sldNum" sz="quarter" idx="3"/>
          </p:nvPr>
        </p:nvSpPr>
        <p:spPr>
          <a:xfrm>
            <a:off x="3956550" y="8817904"/>
            <a:ext cx="3026833" cy="464185"/>
          </a:xfrm>
          <a:prstGeom prst="rect">
            <a:avLst/>
          </a:prstGeom>
        </p:spPr>
        <p:txBody>
          <a:bodyPr vert="horz" lIns="92958" tIns="46479" rIns="92958" bIns="46479" rtlCol="0" anchor="b"/>
          <a:lstStyle>
            <a:lvl1pPr algn="r">
              <a:defRPr sz="1200"/>
            </a:lvl1pPr>
          </a:lstStyle>
          <a:p>
            <a:fld id="{14B236FE-83A7-4E4B-ABF3-D50CB00D8713}" type="slidenum">
              <a:rPr lang="en-US" smtClean="0"/>
              <a:t>‹#›</a:t>
            </a:fld>
            <a:endParaRPr lang="en-US"/>
          </a:p>
        </p:txBody>
      </p:sp>
    </p:spTree>
    <p:extLst>
      <p:ext uri="{BB962C8B-B14F-4D97-AF65-F5344CB8AC3E}">
        <p14:creationId xmlns:p14="http://schemas.microsoft.com/office/powerpoint/2010/main" val="4129099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F183044C-39F3-498D-8B5F-E959FA42F024}" type="datetimeFigureOut">
              <a:rPr lang="en-US" smtClean="0"/>
              <a:t>1/31/2020</a:t>
            </a:fld>
            <a:endParaRPr lang="en-US"/>
          </a:p>
        </p:txBody>
      </p:sp>
      <p:sp>
        <p:nvSpPr>
          <p:cNvPr id="4" name="Slide Image Placeholder 3"/>
          <p:cNvSpPr>
            <a:spLocks noGrp="1" noRot="1" noChangeAspect="1"/>
          </p:cNvSpPr>
          <p:nvPr>
            <p:ph type="sldImg" idx="2"/>
          </p:nvPr>
        </p:nvSpPr>
        <p:spPr>
          <a:xfrm>
            <a:off x="1171575" y="696913"/>
            <a:ext cx="4641850" cy="3481387"/>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08061248-A2D6-4B85-8AD2-16DAC1F27F5A}" type="slidenum">
              <a:rPr lang="en-US" smtClean="0"/>
              <a:t>‹#›</a:t>
            </a:fld>
            <a:endParaRPr lang="en-US"/>
          </a:p>
        </p:txBody>
      </p:sp>
    </p:spTree>
    <p:extLst>
      <p:ext uri="{BB962C8B-B14F-4D97-AF65-F5344CB8AC3E}">
        <p14:creationId xmlns:p14="http://schemas.microsoft.com/office/powerpoint/2010/main" val="245415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Give credit to Pierre and others</a:t>
            </a:r>
          </a:p>
        </p:txBody>
      </p:sp>
      <p:sp>
        <p:nvSpPr>
          <p:cNvPr id="77828" name="Slide Number Placeholder 3"/>
          <p:cNvSpPr txBox="1">
            <a:spLocks noGrp="1"/>
          </p:cNvSpPr>
          <p:nvPr/>
        </p:nvSpPr>
        <p:spPr bwMode="auto">
          <a:xfrm>
            <a:off x="3956550" y="8817904"/>
            <a:ext cx="3026833" cy="46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58" tIns="46479" rIns="92958" bIns="46479"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fontAlgn="base" hangingPunct="1">
              <a:spcBef>
                <a:spcPct val="0"/>
              </a:spcBef>
              <a:spcAft>
                <a:spcPct val="0"/>
              </a:spcAft>
            </a:pPr>
            <a:fld id="{E31163F4-439C-4CDD-8ABC-C1E96D43BE2A}" type="slidenum">
              <a:rPr lang="en-US" sz="1200">
                <a:solidFill>
                  <a:prstClr val="black"/>
                </a:solidFill>
              </a:rPr>
              <a:pPr algn="r" eaLnBrk="1" fontAlgn="base" hangingPunct="1">
                <a:spcBef>
                  <a:spcPct val="0"/>
                </a:spcBef>
                <a:spcAft>
                  <a:spcPct val="0"/>
                </a:spcAft>
              </a:pPr>
              <a:t>4</a:t>
            </a:fld>
            <a:endParaRPr lang="en-US" sz="120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Ranks and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values of target pathways derived by 13 methods. We perform each method on 75 human benchmark data sets. The resulting ranks and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values of target pathways are plotted in violin plots. The horizontal axis shows the pathway analysis methods in both subfigures. The vertical axis in </a:t>
            </a: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represents the ranks while the vertical axis in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corresponds to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values of the target pathways. Hereafter, the labels of non-TB and TB methods are written in blue and red, respectively</a:t>
            </a:r>
            <a:endParaRPr lang="en-US" dirty="0"/>
          </a:p>
        </p:txBody>
      </p:sp>
      <p:sp>
        <p:nvSpPr>
          <p:cNvPr id="4" name="Slide Number Placeholder 3"/>
          <p:cNvSpPr>
            <a:spLocks noGrp="1"/>
          </p:cNvSpPr>
          <p:nvPr>
            <p:ph type="sldNum" sz="quarter" idx="5"/>
          </p:nvPr>
        </p:nvSpPr>
        <p:spPr/>
        <p:txBody>
          <a:bodyPr/>
          <a:lstStyle/>
          <a:p>
            <a:fld id="{08061248-A2D6-4B85-8AD2-16DAC1F27F5A}" type="slidenum">
              <a:rPr lang="en-US" smtClean="0"/>
              <a:t>50</a:t>
            </a:fld>
            <a:endParaRPr lang="en-US"/>
          </a:p>
        </p:txBody>
      </p:sp>
    </p:spTree>
    <p:extLst>
      <p:ext uri="{BB962C8B-B14F-4D97-AF65-F5344CB8AC3E}">
        <p14:creationId xmlns:p14="http://schemas.microsoft.com/office/powerpoint/2010/main" val="978064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AUCs of eight methods using 11 KO data sets (higher is better). </a:t>
            </a:r>
            <a:r>
              <a:rPr lang="en-US" sz="1200" b="0" i="0" kern="1200" dirty="0" err="1">
                <a:solidFill>
                  <a:schemeClr val="tx1"/>
                </a:solidFill>
                <a:effectLst/>
                <a:latin typeface="+mn-lt"/>
                <a:ea typeface="+mn-ea"/>
                <a:cs typeface="+mn-cs"/>
              </a:rPr>
              <a:t>CePaORA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CePaGSA</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PathNet</a:t>
            </a:r>
            <a:r>
              <a:rPr lang="en-US" sz="1200" b="0" i="0" kern="1200" dirty="0">
                <a:solidFill>
                  <a:schemeClr val="tx1"/>
                </a:solidFill>
                <a:effectLst/>
                <a:latin typeface="+mn-lt"/>
                <a:ea typeface="+mn-ea"/>
                <a:cs typeface="+mn-cs"/>
              </a:rPr>
              <a:t> are left out in this comparison because they do not support mouse pathways. </a:t>
            </a:r>
            <a:r>
              <a:rPr lang="en-US" sz="1200" b="0" i="0" kern="1200" dirty="0" err="1">
                <a:solidFill>
                  <a:schemeClr val="tx1"/>
                </a:solidFill>
                <a:effectLst/>
                <a:latin typeface="+mn-lt"/>
                <a:ea typeface="+mn-ea"/>
                <a:cs typeface="+mn-cs"/>
              </a:rPr>
              <a:t>ROntoTools</a:t>
            </a:r>
            <a:r>
              <a:rPr lang="en-US" sz="1200" b="0" i="0" kern="1200" dirty="0">
                <a:solidFill>
                  <a:schemeClr val="tx1"/>
                </a:solidFill>
                <a:effectLst/>
                <a:latin typeface="+mn-lt"/>
                <a:ea typeface="+mn-ea"/>
                <a:cs typeface="+mn-cs"/>
              </a:rPr>
              <a:t> has the highest median value of AUC, followed by GSEA and SPIA (</a:t>
            </a: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Overall, the AUCs obtained by TB methods are better than those from non-TB ones (Wilcoxon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value = 0.009)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08061248-A2D6-4B85-8AD2-16DAC1F27F5A}" type="slidenum">
              <a:rPr lang="en-US" smtClean="0"/>
              <a:t>51</a:t>
            </a:fld>
            <a:endParaRPr lang="en-US"/>
          </a:p>
        </p:txBody>
      </p:sp>
    </p:spTree>
    <p:extLst>
      <p:ext uri="{BB962C8B-B14F-4D97-AF65-F5344CB8AC3E}">
        <p14:creationId xmlns:p14="http://schemas.microsoft.com/office/powerpoint/2010/main" val="2301529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Enrichr</a:t>
            </a:r>
            <a:r>
              <a:rPr lang="en-US" dirty="0"/>
              <a:t>!! </a:t>
            </a:r>
          </a:p>
        </p:txBody>
      </p:sp>
      <p:sp>
        <p:nvSpPr>
          <p:cNvPr id="4" name="Slide Number Placeholder 3"/>
          <p:cNvSpPr>
            <a:spLocks noGrp="1"/>
          </p:cNvSpPr>
          <p:nvPr>
            <p:ph type="sldNum" sz="quarter" idx="10"/>
          </p:nvPr>
        </p:nvSpPr>
        <p:spPr/>
        <p:txBody>
          <a:bodyPr/>
          <a:lstStyle/>
          <a:p>
            <a:fld id="{08061248-A2D6-4B85-8AD2-16DAC1F27F5A}" type="slidenum">
              <a:rPr lang="en-US" smtClean="0"/>
              <a:t>11</a:t>
            </a:fld>
            <a:endParaRPr lang="en-US"/>
          </a:p>
        </p:txBody>
      </p:sp>
    </p:spTree>
    <p:extLst>
      <p:ext uri="{BB962C8B-B14F-4D97-AF65-F5344CB8AC3E}">
        <p14:creationId xmlns:p14="http://schemas.microsoft.com/office/powerpoint/2010/main" val="91733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is the probability to all five patients had elevated </a:t>
            </a:r>
            <a:r>
              <a:rPr lang="en-US" sz="1200" i="1" dirty="0"/>
              <a:t>C?</a:t>
            </a:r>
            <a:endParaRPr lang="en-US" sz="1200" dirty="0"/>
          </a:p>
          <a:p>
            <a:endParaRPr lang="en-US" dirty="0"/>
          </a:p>
        </p:txBody>
      </p:sp>
      <p:sp>
        <p:nvSpPr>
          <p:cNvPr id="4" name="Slide Number Placeholder 3"/>
          <p:cNvSpPr>
            <a:spLocks noGrp="1"/>
          </p:cNvSpPr>
          <p:nvPr>
            <p:ph type="sldNum" sz="quarter" idx="10"/>
          </p:nvPr>
        </p:nvSpPr>
        <p:spPr/>
        <p:txBody>
          <a:bodyPr/>
          <a:lstStyle/>
          <a:p>
            <a:fld id="{08061248-A2D6-4B85-8AD2-16DAC1F27F5A}" type="slidenum">
              <a:rPr lang="en-US" smtClean="0"/>
              <a:t>16</a:t>
            </a:fld>
            <a:endParaRPr lang="en-US"/>
          </a:p>
        </p:txBody>
      </p:sp>
    </p:spTree>
    <p:extLst>
      <p:ext uri="{BB962C8B-B14F-4D97-AF65-F5344CB8AC3E}">
        <p14:creationId xmlns:p14="http://schemas.microsoft.com/office/powerpoint/2010/main" val="3313710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5283" indent="-290493" eaLnBrk="0" hangingPunct="0">
              <a:defRPr>
                <a:solidFill>
                  <a:schemeClr val="tx1"/>
                </a:solidFill>
                <a:latin typeface="Arial" charset="0"/>
              </a:defRPr>
            </a:lvl2pPr>
            <a:lvl3pPr marL="1161974" indent="-232395" eaLnBrk="0" hangingPunct="0">
              <a:defRPr>
                <a:solidFill>
                  <a:schemeClr val="tx1"/>
                </a:solidFill>
                <a:latin typeface="Arial" charset="0"/>
              </a:defRPr>
            </a:lvl3pPr>
            <a:lvl4pPr marL="1626763" indent="-232395" eaLnBrk="0" hangingPunct="0">
              <a:defRPr>
                <a:solidFill>
                  <a:schemeClr val="tx1"/>
                </a:solidFill>
                <a:latin typeface="Arial" charset="0"/>
              </a:defRPr>
            </a:lvl4pPr>
            <a:lvl5pPr marL="2091553" indent="-232395" eaLnBrk="0" hangingPunct="0">
              <a:defRPr>
                <a:solidFill>
                  <a:schemeClr val="tx1"/>
                </a:solidFill>
                <a:latin typeface="Arial" charset="0"/>
              </a:defRPr>
            </a:lvl5pPr>
            <a:lvl6pPr marL="2556342" indent="-232395" eaLnBrk="0" fontAlgn="base" hangingPunct="0">
              <a:spcBef>
                <a:spcPct val="0"/>
              </a:spcBef>
              <a:spcAft>
                <a:spcPct val="0"/>
              </a:spcAft>
              <a:defRPr>
                <a:solidFill>
                  <a:schemeClr val="tx1"/>
                </a:solidFill>
                <a:latin typeface="Arial" charset="0"/>
              </a:defRPr>
            </a:lvl6pPr>
            <a:lvl7pPr marL="3021132" indent="-232395" eaLnBrk="0" fontAlgn="base" hangingPunct="0">
              <a:spcBef>
                <a:spcPct val="0"/>
              </a:spcBef>
              <a:spcAft>
                <a:spcPct val="0"/>
              </a:spcAft>
              <a:defRPr>
                <a:solidFill>
                  <a:schemeClr val="tx1"/>
                </a:solidFill>
                <a:latin typeface="Arial" charset="0"/>
              </a:defRPr>
            </a:lvl7pPr>
            <a:lvl8pPr marL="3485921" indent="-232395" eaLnBrk="0" fontAlgn="base" hangingPunct="0">
              <a:spcBef>
                <a:spcPct val="0"/>
              </a:spcBef>
              <a:spcAft>
                <a:spcPct val="0"/>
              </a:spcAft>
              <a:defRPr>
                <a:solidFill>
                  <a:schemeClr val="tx1"/>
                </a:solidFill>
                <a:latin typeface="Arial" charset="0"/>
              </a:defRPr>
            </a:lvl8pPr>
            <a:lvl9pPr marL="3950711" indent="-232395" eaLnBrk="0" fontAlgn="base" hangingPunct="0">
              <a:spcBef>
                <a:spcPct val="0"/>
              </a:spcBef>
              <a:spcAft>
                <a:spcPct val="0"/>
              </a:spcAft>
              <a:defRPr>
                <a:solidFill>
                  <a:schemeClr val="tx1"/>
                </a:solidFill>
                <a:latin typeface="Arial" charset="0"/>
              </a:defRPr>
            </a:lvl9pPr>
          </a:lstStyle>
          <a:p>
            <a:pPr eaLnBrk="1" hangingPunct="1"/>
            <a:fld id="{D80E2FD1-E55B-42A1-8F79-9956D41CF237}" type="slidenum">
              <a:rPr lang="en-US" smtClean="0"/>
              <a:pPr eaLnBrk="1" hangingPunct="1"/>
              <a:t>20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5283" indent="-290493" eaLnBrk="0" hangingPunct="0">
              <a:defRPr>
                <a:solidFill>
                  <a:schemeClr val="tx1"/>
                </a:solidFill>
                <a:latin typeface="Arial" charset="0"/>
              </a:defRPr>
            </a:lvl2pPr>
            <a:lvl3pPr marL="1161974" indent="-232395" eaLnBrk="0" hangingPunct="0">
              <a:defRPr>
                <a:solidFill>
                  <a:schemeClr val="tx1"/>
                </a:solidFill>
                <a:latin typeface="Arial" charset="0"/>
              </a:defRPr>
            </a:lvl3pPr>
            <a:lvl4pPr marL="1626763" indent="-232395" eaLnBrk="0" hangingPunct="0">
              <a:defRPr>
                <a:solidFill>
                  <a:schemeClr val="tx1"/>
                </a:solidFill>
                <a:latin typeface="Arial" charset="0"/>
              </a:defRPr>
            </a:lvl4pPr>
            <a:lvl5pPr marL="2091553" indent="-232395" eaLnBrk="0" hangingPunct="0">
              <a:defRPr>
                <a:solidFill>
                  <a:schemeClr val="tx1"/>
                </a:solidFill>
                <a:latin typeface="Arial" charset="0"/>
              </a:defRPr>
            </a:lvl5pPr>
            <a:lvl6pPr marL="2556342" indent="-232395" eaLnBrk="0" fontAlgn="base" hangingPunct="0">
              <a:spcBef>
                <a:spcPct val="0"/>
              </a:spcBef>
              <a:spcAft>
                <a:spcPct val="0"/>
              </a:spcAft>
              <a:defRPr>
                <a:solidFill>
                  <a:schemeClr val="tx1"/>
                </a:solidFill>
                <a:latin typeface="Arial" charset="0"/>
              </a:defRPr>
            </a:lvl6pPr>
            <a:lvl7pPr marL="3021132" indent="-232395" eaLnBrk="0" fontAlgn="base" hangingPunct="0">
              <a:spcBef>
                <a:spcPct val="0"/>
              </a:spcBef>
              <a:spcAft>
                <a:spcPct val="0"/>
              </a:spcAft>
              <a:defRPr>
                <a:solidFill>
                  <a:schemeClr val="tx1"/>
                </a:solidFill>
                <a:latin typeface="Arial" charset="0"/>
              </a:defRPr>
            </a:lvl7pPr>
            <a:lvl8pPr marL="3485921" indent="-232395" eaLnBrk="0" fontAlgn="base" hangingPunct="0">
              <a:spcBef>
                <a:spcPct val="0"/>
              </a:spcBef>
              <a:spcAft>
                <a:spcPct val="0"/>
              </a:spcAft>
              <a:defRPr>
                <a:solidFill>
                  <a:schemeClr val="tx1"/>
                </a:solidFill>
                <a:latin typeface="Arial" charset="0"/>
              </a:defRPr>
            </a:lvl8pPr>
            <a:lvl9pPr marL="3950711" indent="-232395" eaLnBrk="0" fontAlgn="base" hangingPunct="0">
              <a:spcBef>
                <a:spcPct val="0"/>
              </a:spcBef>
              <a:spcAft>
                <a:spcPct val="0"/>
              </a:spcAft>
              <a:defRPr>
                <a:solidFill>
                  <a:schemeClr val="tx1"/>
                </a:solidFill>
                <a:latin typeface="Arial" charset="0"/>
              </a:defRPr>
            </a:lvl9pPr>
          </a:lstStyle>
          <a:p>
            <a:pPr eaLnBrk="1" hangingPunct="1"/>
            <a:fld id="{542F7A03-1608-410B-85F3-6141A265C559}" type="slidenum">
              <a:rPr lang="en-US">
                <a:solidFill>
                  <a:prstClr val="black"/>
                </a:solidFill>
              </a:rPr>
              <a:pPr eaLnBrk="1" hangingPunct="1"/>
              <a:t>22</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26676" y="928956"/>
            <a:ext cx="4130224" cy="318248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420" tIns="41710" rIns="83420" bIns="41710" anchor="ctr"/>
          <a:lstStyle/>
          <a:p>
            <a:endParaRPr lang="en-US"/>
          </a:p>
        </p:txBody>
      </p:sp>
      <p:sp>
        <p:nvSpPr>
          <p:cNvPr id="4098" name="Text Box 2"/>
          <p:cNvSpPr txBox="1">
            <a:spLocks noGrp="1" noChangeArrowheads="1"/>
          </p:cNvSpPr>
          <p:nvPr>
            <p:ph type="body"/>
          </p:nvPr>
        </p:nvSpPr>
        <p:spPr bwMode="auto">
          <a:xfrm>
            <a:off x="1065727" y="4419136"/>
            <a:ext cx="4859254" cy="353120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pitchFamily="18"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pitchFamily="18"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pitchFamily="18"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pitchFamily="18"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Lst>
              <a:defRPr sz="1200">
                <a:solidFill>
                  <a:srgbClr val="000000"/>
                </a:solidFill>
                <a:latin typeface="Times New Roman" pitchFamily="18" charset="0"/>
              </a:defRPr>
            </a:lvl9pPr>
          </a:lstStyle>
          <a:p>
            <a:pPr eaLnBrk="1">
              <a:lnSpc>
                <a:spcPct val="93000"/>
              </a:lnSpc>
              <a:spcBef>
                <a:spcPct val="0"/>
              </a:spcBef>
              <a:buSzPct val="45000"/>
              <a:buFont typeface="Wingdings" pitchFamily="2" charset="2"/>
              <a:buNone/>
            </a:pPr>
            <a:r>
              <a:rPr lang="en-GB" dirty="0">
                <a:latin typeface="Arial" charset="0"/>
                <a:ea typeface="msgothic" charset="0"/>
                <a:cs typeface="msgothic" charset="0"/>
              </a:rPr>
              <a:t>The </a:t>
            </a:r>
            <a:r>
              <a:rPr lang="en-GB" dirty="0" err="1">
                <a:latin typeface="Arial" charset="0"/>
                <a:ea typeface="msgothic" charset="0"/>
                <a:cs typeface="msgothic" charset="0"/>
              </a:rPr>
              <a:t>subgraph</a:t>
            </a:r>
            <a:r>
              <a:rPr lang="en-GB" dirty="0">
                <a:latin typeface="Arial" charset="0"/>
                <a:ea typeface="msgothic" charset="0"/>
                <a:cs typeface="msgothic" charset="0"/>
              </a:rPr>
              <a:t> induced by the 10 most significant GO terms identified by a current state-of-the-art method for scoring GO terms for enrichment. Boxes indicate the 10 most significant terms. Box </a:t>
            </a:r>
            <a:r>
              <a:rPr lang="en-GB" dirty="0" err="1">
                <a:latin typeface="Arial" charset="0"/>
                <a:ea typeface="msgothic" charset="0"/>
                <a:cs typeface="msgothic" charset="0"/>
              </a:rPr>
              <a:t>color</a:t>
            </a:r>
            <a:r>
              <a:rPr lang="en-GB" dirty="0">
                <a:latin typeface="Arial" charset="0"/>
                <a:ea typeface="msgothic" charset="0"/>
                <a:cs typeface="msgothic" charset="0"/>
              </a:rPr>
              <a:t> represents significance, ranging from dark red (most significant) to light yellow (least significant). The numbers in the legend represent the magnitude of the raw p-values associated with the respective </a:t>
            </a:r>
            <a:r>
              <a:rPr lang="en-GB" dirty="0" err="1">
                <a:latin typeface="Arial" charset="0"/>
                <a:ea typeface="msgothic" charset="0"/>
                <a:cs typeface="msgothic" charset="0"/>
              </a:rPr>
              <a:t>color</a:t>
            </a:r>
            <a:r>
              <a:rPr lang="en-GB" dirty="0">
                <a:latin typeface="Arial" charset="0"/>
                <a:ea typeface="msgothic" charset="0"/>
                <a:cs typeface="msgothic" charset="0"/>
              </a:rPr>
              <a:t>. Black arrows indicate is–a relationships and red arrows part–of relationships.</a:t>
            </a:r>
          </a:p>
        </p:txBody>
      </p:sp>
    </p:spTree>
    <p:extLst>
      <p:ext uri="{BB962C8B-B14F-4D97-AF65-F5344CB8AC3E}">
        <p14:creationId xmlns:p14="http://schemas.microsoft.com/office/powerpoint/2010/main" val="3717957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26676" y="928956"/>
            <a:ext cx="4130224" cy="318248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420" tIns="41710" rIns="83420" bIns="41710" anchor="ctr"/>
          <a:lstStyle/>
          <a:p>
            <a:endParaRPr lang="en-US"/>
          </a:p>
        </p:txBody>
      </p:sp>
      <p:sp>
        <p:nvSpPr>
          <p:cNvPr id="4098" name="Text Box 2"/>
          <p:cNvSpPr txBox="1">
            <a:spLocks noGrp="1" noChangeArrowheads="1"/>
          </p:cNvSpPr>
          <p:nvPr>
            <p:ph type="body"/>
          </p:nvPr>
        </p:nvSpPr>
        <p:spPr bwMode="auto">
          <a:xfrm>
            <a:off x="1065727" y="4419136"/>
            <a:ext cx="4859254" cy="353120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9pPr>
          </a:lstStyle>
          <a:p>
            <a:pPr eaLnBrk="1">
              <a:lnSpc>
                <a:spcPct val="93000"/>
              </a:lnSpc>
              <a:spcBef>
                <a:spcPct val="0"/>
              </a:spcBef>
              <a:buSzPct val="45000"/>
              <a:buFont typeface="Wingdings" charset="2"/>
              <a:buNone/>
            </a:pPr>
            <a:r>
              <a:rPr lang="en-GB" dirty="0">
                <a:latin typeface="Arial" charset="0"/>
                <a:ea typeface="msgothic" charset="0"/>
                <a:cs typeface="msgothic" charset="0"/>
              </a:rPr>
              <a:t>A GSEA overview illustrating the method. (A) An expression data set sorted by correlation with phenotype, the corresponding heat map, and the “gene tags,” i.e., location of genes from a set S within the sorted list. (B) Plot of the running sum for S in the data set, including the location of the maximum enrichment score (ES) and the leading-edge subset.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0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5283" indent="-290493" eaLnBrk="0" hangingPunct="0">
              <a:defRPr>
                <a:solidFill>
                  <a:schemeClr val="tx1"/>
                </a:solidFill>
                <a:latin typeface="Arial" charset="0"/>
              </a:defRPr>
            </a:lvl2pPr>
            <a:lvl3pPr marL="1161974" indent="-232395" eaLnBrk="0" hangingPunct="0">
              <a:defRPr>
                <a:solidFill>
                  <a:schemeClr val="tx1"/>
                </a:solidFill>
                <a:latin typeface="Arial" charset="0"/>
              </a:defRPr>
            </a:lvl3pPr>
            <a:lvl4pPr marL="1626763" indent="-232395" eaLnBrk="0" hangingPunct="0">
              <a:defRPr>
                <a:solidFill>
                  <a:schemeClr val="tx1"/>
                </a:solidFill>
                <a:latin typeface="Arial" charset="0"/>
              </a:defRPr>
            </a:lvl4pPr>
            <a:lvl5pPr marL="2091553" indent="-232395" eaLnBrk="0" hangingPunct="0">
              <a:defRPr>
                <a:solidFill>
                  <a:schemeClr val="tx1"/>
                </a:solidFill>
                <a:latin typeface="Arial" charset="0"/>
              </a:defRPr>
            </a:lvl5pPr>
            <a:lvl6pPr marL="2556342" indent="-232395" eaLnBrk="0" fontAlgn="base" hangingPunct="0">
              <a:spcBef>
                <a:spcPct val="0"/>
              </a:spcBef>
              <a:spcAft>
                <a:spcPct val="0"/>
              </a:spcAft>
              <a:defRPr>
                <a:solidFill>
                  <a:schemeClr val="tx1"/>
                </a:solidFill>
                <a:latin typeface="Arial" charset="0"/>
              </a:defRPr>
            </a:lvl6pPr>
            <a:lvl7pPr marL="3021132" indent="-232395" eaLnBrk="0" fontAlgn="base" hangingPunct="0">
              <a:spcBef>
                <a:spcPct val="0"/>
              </a:spcBef>
              <a:spcAft>
                <a:spcPct val="0"/>
              </a:spcAft>
              <a:defRPr>
                <a:solidFill>
                  <a:schemeClr val="tx1"/>
                </a:solidFill>
                <a:latin typeface="Arial" charset="0"/>
              </a:defRPr>
            </a:lvl7pPr>
            <a:lvl8pPr marL="3485921" indent="-232395" eaLnBrk="0" fontAlgn="base" hangingPunct="0">
              <a:spcBef>
                <a:spcPct val="0"/>
              </a:spcBef>
              <a:spcAft>
                <a:spcPct val="0"/>
              </a:spcAft>
              <a:defRPr>
                <a:solidFill>
                  <a:schemeClr val="tx1"/>
                </a:solidFill>
                <a:latin typeface="Arial" charset="0"/>
              </a:defRPr>
            </a:lvl8pPr>
            <a:lvl9pPr marL="3950711" indent="-232395" eaLnBrk="0" fontAlgn="base" hangingPunct="0">
              <a:spcBef>
                <a:spcPct val="0"/>
              </a:spcBef>
              <a:spcAft>
                <a:spcPct val="0"/>
              </a:spcAft>
              <a:defRPr>
                <a:solidFill>
                  <a:schemeClr val="tx1"/>
                </a:solidFill>
                <a:latin typeface="Arial" charset="0"/>
              </a:defRPr>
            </a:lvl9pPr>
          </a:lstStyle>
          <a:p>
            <a:pPr eaLnBrk="1" hangingPunct="1"/>
            <a:fld id="{88BE5AD4-4296-43E0-8B5E-80BCBCDDC280}" type="slidenum">
              <a:rPr lang="en-US" smtClean="0">
                <a:solidFill>
                  <a:prstClr val="black"/>
                </a:solidFill>
              </a:rPr>
              <a:pPr eaLnBrk="1" hangingPunct="1"/>
              <a:t>46</a:t>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process of evaluating a pathway analysis method based on their ability to identify target pathways. Each pathway analysis method is applied on 75 data sets. Methods are evaluated based on their ability to rank the target pathways. In this example, a data set of Alzheimer’s disease is examined, and thus, the target pathway is “Alzheimer’s disease.” Each method produces lists of ranks and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values of the target pathways, which are then used to assess its performance</a:t>
            </a:r>
            <a:endParaRPr lang="en-US" dirty="0"/>
          </a:p>
        </p:txBody>
      </p:sp>
      <p:sp>
        <p:nvSpPr>
          <p:cNvPr id="4" name="Slide Number Placeholder 3"/>
          <p:cNvSpPr>
            <a:spLocks noGrp="1"/>
          </p:cNvSpPr>
          <p:nvPr>
            <p:ph type="sldNum" sz="quarter" idx="5"/>
          </p:nvPr>
        </p:nvSpPr>
        <p:spPr/>
        <p:txBody>
          <a:bodyPr/>
          <a:lstStyle/>
          <a:p>
            <a:fld id="{08061248-A2D6-4B85-8AD2-16DAC1F27F5A}" type="slidenum">
              <a:rPr lang="en-US" smtClean="0"/>
              <a:t>49</a:t>
            </a:fld>
            <a:endParaRPr lang="en-US"/>
          </a:p>
        </p:txBody>
      </p:sp>
    </p:spTree>
    <p:extLst>
      <p:ext uri="{BB962C8B-B14F-4D97-AF65-F5344CB8AC3E}">
        <p14:creationId xmlns:p14="http://schemas.microsoft.com/office/powerpoint/2010/main" val="1951102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7FF43DA-4661-4463-9FB5-6B6E40E49E0F}" type="datetimeFigureOut">
              <a:rPr lang="en-US" smtClean="0"/>
              <a:t>1/31/2020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DAE47-FE1A-4BED-8E42-9302A7673BB5}" type="slidenum">
              <a:rPr lang="en-US" smtClean="0"/>
              <a:t>‹#›</a:t>
            </a:fld>
            <a:endParaRPr lang="en-US"/>
          </a:p>
        </p:txBody>
      </p:sp>
    </p:spTree>
    <p:extLst>
      <p:ext uri="{BB962C8B-B14F-4D97-AF65-F5344CB8AC3E}">
        <p14:creationId xmlns:p14="http://schemas.microsoft.com/office/powerpoint/2010/main" val="2906616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FF43DA-4661-4463-9FB5-6B6E40E49E0F}" type="datetimeFigureOut">
              <a:rPr lang="en-US" smtClean="0"/>
              <a:t>1/31/2020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DAE47-FE1A-4BED-8E42-9302A7673BB5}" type="slidenum">
              <a:rPr lang="en-US" smtClean="0"/>
              <a:t>‹#›</a:t>
            </a:fld>
            <a:endParaRPr lang="en-US"/>
          </a:p>
        </p:txBody>
      </p:sp>
    </p:spTree>
    <p:extLst>
      <p:ext uri="{BB962C8B-B14F-4D97-AF65-F5344CB8AC3E}">
        <p14:creationId xmlns:p14="http://schemas.microsoft.com/office/powerpoint/2010/main" val="957171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FF43DA-4661-4463-9FB5-6B6E40E49E0F}" type="datetimeFigureOut">
              <a:rPr lang="en-US" smtClean="0"/>
              <a:t>1/31/2020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DAE47-FE1A-4BED-8E42-9302A7673BB5}" type="slidenum">
              <a:rPr lang="en-US" smtClean="0"/>
              <a:t>‹#›</a:t>
            </a:fld>
            <a:endParaRPr lang="en-US"/>
          </a:p>
        </p:txBody>
      </p:sp>
    </p:spTree>
    <p:extLst>
      <p:ext uri="{BB962C8B-B14F-4D97-AF65-F5344CB8AC3E}">
        <p14:creationId xmlns:p14="http://schemas.microsoft.com/office/powerpoint/2010/main" val="2175378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FF43DA-4661-4463-9FB5-6B6E40E49E0F}" type="datetimeFigureOut">
              <a:rPr lang="en-US" smtClean="0"/>
              <a:t>1/31/2020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DAE47-FE1A-4BED-8E42-9302A7673BB5}" type="slidenum">
              <a:rPr lang="en-US" smtClean="0"/>
              <a:t>‹#›</a:t>
            </a:fld>
            <a:endParaRPr lang="en-US"/>
          </a:p>
        </p:txBody>
      </p:sp>
    </p:spTree>
    <p:extLst>
      <p:ext uri="{BB962C8B-B14F-4D97-AF65-F5344CB8AC3E}">
        <p14:creationId xmlns:p14="http://schemas.microsoft.com/office/powerpoint/2010/main" val="4271836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FF43DA-4661-4463-9FB5-6B6E40E49E0F}" type="datetimeFigureOut">
              <a:rPr lang="en-US" smtClean="0"/>
              <a:t>1/31/2020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DAE47-FE1A-4BED-8E42-9302A7673BB5}" type="slidenum">
              <a:rPr lang="en-US" smtClean="0"/>
              <a:t>‹#›</a:t>
            </a:fld>
            <a:endParaRPr lang="en-US"/>
          </a:p>
        </p:txBody>
      </p:sp>
    </p:spTree>
    <p:extLst>
      <p:ext uri="{BB962C8B-B14F-4D97-AF65-F5344CB8AC3E}">
        <p14:creationId xmlns:p14="http://schemas.microsoft.com/office/powerpoint/2010/main" val="2620865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FF43DA-4661-4463-9FB5-6B6E40E49E0F}" type="datetimeFigureOut">
              <a:rPr lang="en-US" smtClean="0"/>
              <a:t>1/31/2020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EDAE47-FE1A-4BED-8E42-9302A7673BB5}" type="slidenum">
              <a:rPr lang="en-US" smtClean="0"/>
              <a:t>‹#›</a:t>
            </a:fld>
            <a:endParaRPr lang="en-US"/>
          </a:p>
        </p:txBody>
      </p:sp>
    </p:spTree>
    <p:extLst>
      <p:ext uri="{BB962C8B-B14F-4D97-AF65-F5344CB8AC3E}">
        <p14:creationId xmlns:p14="http://schemas.microsoft.com/office/powerpoint/2010/main" val="712308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FF43DA-4661-4463-9FB5-6B6E40E49E0F}" type="datetimeFigureOut">
              <a:rPr lang="en-US" smtClean="0"/>
              <a:t>1/31/2020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EDAE47-FE1A-4BED-8E42-9302A7673BB5}" type="slidenum">
              <a:rPr lang="en-US" smtClean="0"/>
              <a:t>‹#›</a:t>
            </a:fld>
            <a:endParaRPr lang="en-US"/>
          </a:p>
        </p:txBody>
      </p:sp>
    </p:spTree>
    <p:extLst>
      <p:ext uri="{BB962C8B-B14F-4D97-AF65-F5344CB8AC3E}">
        <p14:creationId xmlns:p14="http://schemas.microsoft.com/office/powerpoint/2010/main" val="1844604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FF43DA-4661-4463-9FB5-6B6E40E49E0F}" type="datetimeFigureOut">
              <a:rPr lang="en-US" smtClean="0"/>
              <a:t>1/31/2020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EDAE47-FE1A-4BED-8E42-9302A7673BB5}" type="slidenum">
              <a:rPr lang="en-US" smtClean="0"/>
              <a:t>‹#›</a:t>
            </a:fld>
            <a:endParaRPr lang="en-US"/>
          </a:p>
        </p:txBody>
      </p:sp>
    </p:spTree>
    <p:extLst>
      <p:ext uri="{BB962C8B-B14F-4D97-AF65-F5344CB8AC3E}">
        <p14:creationId xmlns:p14="http://schemas.microsoft.com/office/powerpoint/2010/main" val="3843624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FF43DA-4661-4463-9FB5-6B6E40E49E0F}" type="datetimeFigureOut">
              <a:rPr lang="en-US" smtClean="0"/>
              <a:t>1/31/2020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EDAE47-FE1A-4BED-8E42-9302A7673BB5}" type="slidenum">
              <a:rPr lang="en-US" smtClean="0"/>
              <a:t>‹#›</a:t>
            </a:fld>
            <a:endParaRPr lang="en-US"/>
          </a:p>
        </p:txBody>
      </p:sp>
    </p:spTree>
    <p:extLst>
      <p:ext uri="{BB962C8B-B14F-4D97-AF65-F5344CB8AC3E}">
        <p14:creationId xmlns:p14="http://schemas.microsoft.com/office/powerpoint/2010/main" val="1579354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FF43DA-4661-4463-9FB5-6B6E40E49E0F}" type="datetimeFigureOut">
              <a:rPr lang="en-US" smtClean="0"/>
              <a:t>1/31/2020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EDAE47-FE1A-4BED-8E42-9302A7673BB5}" type="slidenum">
              <a:rPr lang="en-US" smtClean="0"/>
              <a:t>‹#›</a:t>
            </a:fld>
            <a:endParaRPr lang="en-US"/>
          </a:p>
        </p:txBody>
      </p:sp>
    </p:spTree>
    <p:extLst>
      <p:ext uri="{BB962C8B-B14F-4D97-AF65-F5344CB8AC3E}">
        <p14:creationId xmlns:p14="http://schemas.microsoft.com/office/powerpoint/2010/main" val="3433367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FF43DA-4661-4463-9FB5-6B6E40E49E0F}" type="datetimeFigureOut">
              <a:rPr lang="en-US" smtClean="0"/>
              <a:t>1/31/2020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EDAE47-FE1A-4BED-8E42-9302A7673BB5}" type="slidenum">
              <a:rPr lang="en-US" smtClean="0"/>
              <a:t>‹#›</a:t>
            </a:fld>
            <a:endParaRPr lang="en-US"/>
          </a:p>
        </p:txBody>
      </p:sp>
    </p:spTree>
    <p:extLst>
      <p:ext uri="{BB962C8B-B14F-4D97-AF65-F5344CB8AC3E}">
        <p14:creationId xmlns:p14="http://schemas.microsoft.com/office/powerpoint/2010/main" val="1262543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FF43DA-4661-4463-9FB5-6B6E40E49E0F}" type="datetimeFigureOut">
              <a:rPr lang="en-US" smtClean="0"/>
              <a:t>1/31/2020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EDAE47-FE1A-4BED-8E42-9302A7673BB5}" type="slidenum">
              <a:rPr lang="en-US" smtClean="0"/>
              <a:t>‹#›</a:t>
            </a:fld>
            <a:endParaRPr lang="en-US"/>
          </a:p>
        </p:txBody>
      </p:sp>
    </p:spTree>
    <p:extLst>
      <p:ext uri="{BB962C8B-B14F-4D97-AF65-F5344CB8AC3E}">
        <p14:creationId xmlns:p14="http://schemas.microsoft.com/office/powerpoint/2010/main" val="4119759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broadinstitute.org/gsea/msigdb"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9.wmf"/></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nih.primo.exlibrisgroup.com/permalink/01NIH_INST/1kki6a8/alma991001221552304686" TargetMode="External"/><Relationship Id="rId3" Type="http://schemas.openxmlformats.org/officeDocument/2006/relationships/hyperlink" Target="https://nih.primo.exlibrisgroup.com/permalink/01NIH_INST/1kki6a8/alma991001241118204686" TargetMode="External"/><Relationship Id="rId7" Type="http://schemas.openxmlformats.org/officeDocument/2006/relationships/hyperlink" Target="https://nih.primo.exlibrisgroup.com/permalink/01NIH_INST/1kki6a8/alma991001286046404686" TargetMode="External"/><Relationship Id="rId2" Type="http://schemas.openxmlformats.org/officeDocument/2006/relationships/hyperlink" Target="mailto:library@niehs.nih.gov" TargetMode="External"/><Relationship Id="rId1" Type="http://schemas.openxmlformats.org/officeDocument/2006/relationships/slideLayout" Target="../slideLayouts/slideLayout2.xml"/><Relationship Id="rId6" Type="http://schemas.openxmlformats.org/officeDocument/2006/relationships/hyperlink" Target="https://nih.primo.exlibrisgroup.com/permalink/01NIH_INST/1kki6a8/alma991001286001804686" TargetMode="External"/><Relationship Id="rId11" Type="http://schemas.openxmlformats.org/officeDocument/2006/relationships/hyperlink" Target="https://nih.primo.exlibrisgroup.com/discovery/fulldisplay?docid=alma991001221659304686&amp;context=U&amp;vid=01NIH_INST:NIEHS&amp;lang=en" TargetMode="External"/><Relationship Id="rId5" Type="http://schemas.openxmlformats.org/officeDocument/2006/relationships/hyperlink" Target="https://nih.primo.exlibrisgroup.com/permalink/01NIH_INST/1kki6a8/alma991001292844204686" TargetMode="External"/><Relationship Id="rId10" Type="http://schemas.openxmlformats.org/officeDocument/2006/relationships/hyperlink" Target="https://nih.primo.exlibrisgroup.com/discovery/fulldisplay?docid=alma991001226085704686&amp;context=U&amp;vid=01NIH_INST:NIEHS&amp;lang=en" TargetMode="External"/><Relationship Id="rId4" Type="http://schemas.openxmlformats.org/officeDocument/2006/relationships/hyperlink" Target="https://nih.primo.exlibrisgroup.com/discovery/fulldisplay?docid=alma991000720069704686&amp;context=U&amp;vid=01NIH_INST:NIEHS&amp;lang=en" TargetMode="External"/><Relationship Id="rId9" Type="http://schemas.openxmlformats.org/officeDocument/2006/relationships/hyperlink" Target="https://nih.primo.exlibrisgroup.com/discovery/fulldisplay?docid=alma991001221555904686&amp;context=U&amp;vid=01NIH_INST:NIEHS&amp;lang=e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www.ingenuity.com/products/ipa"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david.ncifcrf.gov/"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hyperlink" Target="http://www.broadinstitute.org/gsea"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www.broadinstitute.org/cancer/software/gsea/wiki/index.php/Data_formats"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8" Type="http://schemas.openxmlformats.org/officeDocument/2006/relationships/hyperlink" Target="http://www.genmapp.org/" TargetMode="External"/><Relationship Id="rId13" Type="http://schemas.openxmlformats.org/officeDocument/2006/relationships/hyperlink" Target="http://omicslab.genetics.ac.cn/GOEAST/tutorial.php" TargetMode="External"/><Relationship Id="rId3" Type="http://schemas.openxmlformats.org/officeDocument/2006/relationships/hyperlink" Target="http://www.netsci.org/Resources/Software/Bioinform/pathwayanalysis.html" TargetMode="External"/><Relationship Id="rId7" Type="http://schemas.openxmlformats.org/officeDocument/2006/relationships/hyperlink" Target="http://web.expasy.org/pathways/" TargetMode="External"/><Relationship Id="rId12" Type="http://schemas.openxmlformats.org/officeDocument/2006/relationships/hyperlink" Target="http://www.geneontology.org/" TargetMode="External"/><Relationship Id="rId2" Type="http://schemas.openxmlformats.org/officeDocument/2006/relationships/hyperlink" Target="http://www-stat.stanford.edu/~tibs/GSA/" TargetMode="External"/><Relationship Id="rId16" Type="http://schemas.openxmlformats.org/officeDocument/2006/relationships/hyperlink" Target="http://jaspar.genereg.net/" TargetMode="External"/><Relationship Id="rId1" Type="http://schemas.openxmlformats.org/officeDocument/2006/relationships/slideLayout" Target="../slideLayouts/slideLayout2.xml"/><Relationship Id="rId6" Type="http://schemas.openxmlformats.org/officeDocument/2006/relationships/hyperlink" Target="http://www.biocarta.com/" TargetMode="External"/><Relationship Id="rId11" Type="http://schemas.openxmlformats.org/officeDocument/2006/relationships/hyperlink" Target="http://www.genego.com/metacore.php" TargetMode="External"/><Relationship Id="rId5" Type="http://schemas.openxmlformats.org/officeDocument/2006/relationships/hyperlink" Target="http://david.abcc.ncifcrf.gov/" TargetMode="External"/><Relationship Id="rId15" Type="http://schemas.openxmlformats.org/officeDocument/2006/relationships/hyperlink" Target="http://www.biobase-international.com/products" TargetMode="External"/><Relationship Id="rId10" Type="http://schemas.openxmlformats.org/officeDocument/2006/relationships/hyperlink" Target="http://www.ingenuity.com/" TargetMode="External"/><Relationship Id="rId4" Type="http://schemas.openxmlformats.org/officeDocument/2006/relationships/hyperlink" Target="http://www.broadinstitute.org/gsea/index.jsp" TargetMode="External"/><Relationship Id="rId9" Type="http://schemas.openxmlformats.org/officeDocument/2006/relationships/hyperlink" Target="http://www.genome.jp/kegg/" TargetMode="External"/><Relationship Id="rId14" Type="http://schemas.openxmlformats.org/officeDocument/2006/relationships/hyperlink" Target="http://expressome.kobic.re.kr/GAzer/document.jsp"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Pathway analysis</a:t>
            </a:r>
          </a:p>
        </p:txBody>
      </p:sp>
      <p:sp>
        <p:nvSpPr>
          <p:cNvPr id="3" name="Subtitle 2"/>
          <p:cNvSpPr>
            <a:spLocks noGrp="1"/>
          </p:cNvSpPr>
          <p:nvPr>
            <p:ph type="subTitle" idx="1"/>
          </p:nvPr>
        </p:nvSpPr>
        <p:spPr/>
        <p:txBody>
          <a:bodyPr/>
          <a:lstStyle/>
          <a:p>
            <a:r>
              <a:rPr lang="en-US" dirty="0" err="1"/>
              <a:t>Biostat</a:t>
            </a:r>
            <a:r>
              <a:rPr lang="en-US" dirty="0"/>
              <a:t> &amp; </a:t>
            </a:r>
            <a:r>
              <a:rPr lang="en-US" dirty="0" err="1"/>
              <a:t>Bioinfo</a:t>
            </a:r>
            <a:r>
              <a:rPr lang="en-US" dirty="0"/>
              <a:t> short course series</a:t>
            </a:r>
          </a:p>
          <a:p>
            <a:r>
              <a:rPr lang="en-US" dirty="0"/>
              <a:t>02/03/2020</a:t>
            </a:r>
          </a:p>
          <a:p>
            <a:r>
              <a:rPr lang="en-US" dirty="0"/>
              <a:t>Jianying Li</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782" y="336699"/>
            <a:ext cx="7937500"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065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Molecular Signatures Database (</a:t>
            </a:r>
            <a:r>
              <a:rPr lang="en-US" dirty="0" err="1"/>
              <a:t>MSigDB</a:t>
            </a:r>
            <a:r>
              <a:rPr lang="en-US" dirty="0"/>
              <a:t> v5.2)</a:t>
            </a:r>
          </a:p>
        </p:txBody>
      </p:sp>
      <p:sp>
        <p:nvSpPr>
          <p:cNvPr id="3" name="Content Placeholder 2"/>
          <p:cNvSpPr>
            <a:spLocks noGrp="1"/>
          </p:cNvSpPr>
          <p:nvPr>
            <p:ph idx="1"/>
          </p:nvPr>
        </p:nvSpPr>
        <p:spPr/>
        <p:txBody>
          <a:bodyPr/>
          <a:lstStyle/>
          <a:p>
            <a:pPr marL="228600" lvl="2">
              <a:spcBef>
                <a:spcPts val="1000"/>
              </a:spcBef>
            </a:pPr>
            <a:r>
              <a:rPr lang="en-US" dirty="0"/>
              <a:t>Free database (</a:t>
            </a:r>
            <a:r>
              <a:rPr lang="en-US" dirty="0">
                <a:hlinkClick r:id="rId2"/>
              </a:rPr>
              <a:t>http://www.broadinstitute.org/gsea/msigdb</a:t>
            </a:r>
            <a:r>
              <a:rPr lang="en-US" dirty="0"/>
              <a:t>)</a:t>
            </a:r>
          </a:p>
          <a:p>
            <a:pPr marL="228600" lvl="2">
              <a:spcBef>
                <a:spcPts val="1000"/>
              </a:spcBef>
            </a:pPr>
            <a:endParaRPr lang="en-US" dirty="0"/>
          </a:p>
          <a:p>
            <a:pPr marL="228600" lvl="2">
              <a:spcBef>
                <a:spcPts val="1000"/>
              </a:spcBef>
            </a:pP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512619"/>
            <a:ext cx="3610955" cy="386769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4395" y="2726009"/>
            <a:ext cx="3610955" cy="3440910"/>
          </a:xfrm>
          <a:prstGeom prst="rect">
            <a:avLst/>
          </a:prstGeom>
        </p:spPr>
      </p:pic>
    </p:spTree>
    <p:extLst>
      <p:ext uri="{BB962C8B-B14F-4D97-AF65-F5344CB8AC3E}">
        <p14:creationId xmlns:p14="http://schemas.microsoft.com/office/powerpoint/2010/main" val="136142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24803" y="0"/>
            <a:ext cx="5694394" cy="6858000"/>
          </a:xfrm>
          <a:prstGeom prst="rect">
            <a:avLst/>
          </a:prstGeom>
        </p:spPr>
      </p:pic>
      <p:sp>
        <p:nvSpPr>
          <p:cNvPr id="3" name="TextBox 2"/>
          <p:cNvSpPr txBox="1"/>
          <p:nvPr/>
        </p:nvSpPr>
        <p:spPr>
          <a:xfrm>
            <a:off x="4664857" y="6457142"/>
            <a:ext cx="4362797" cy="369332"/>
          </a:xfrm>
          <a:prstGeom prst="rect">
            <a:avLst/>
          </a:prstGeom>
          <a:noFill/>
        </p:spPr>
        <p:txBody>
          <a:bodyPr wrap="none" rtlCol="0">
            <a:spAutoFit/>
          </a:bodyPr>
          <a:lstStyle/>
          <a:p>
            <a:r>
              <a:rPr lang="en-US" dirty="0"/>
              <a:t>http://amp.pharm.mssm.edu/Enrichr/enrich</a:t>
            </a:r>
          </a:p>
        </p:txBody>
      </p:sp>
    </p:spTree>
    <p:extLst>
      <p:ext uri="{BB962C8B-B14F-4D97-AF65-F5344CB8AC3E}">
        <p14:creationId xmlns:p14="http://schemas.microsoft.com/office/powerpoint/2010/main" val="2904005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statistical framework</a:t>
            </a:r>
          </a:p>
        </p:txBody>
      </p:sp>
      <p:sp>
        <p:nvSpPr>
          <p:cNvPr id="3" name="Content Placeholder 2"/>
          <p:cNvSpPr>
            <a:spLocks noGrp="1"/>
          </p:cNvSpPr>
          <p:nvPr>
            <p:ph idx="1"/>
          </p:nvPr>
        </p:nvSpPr>
        <p:spPr>
          <a:xfrm>
            <a:off x="632936" y="1522729"/>
            <a:ext cx="8282464" cy="5118101"/>
          </a:xfrm>
        </p:spPr>
        <p:txBody>
          <a:bodyPr>
            <a:normAutofit fontScale="77500" lnSpcReduction="20000"/>
          </a:bodyPr>
          <a:lstStyle/>
          <a:p>
            <a:r>
              <a:rPr lang="en-US" dirty="0"/>
              <a:t>Well-established statistical and computation algorithms</a:t>
            </a:r>
          </a:p>
          <a:p>
            <a:r>
              <a:rPr lang="en-US" dirty="0"/>
              <a:t>Parametric method</a:t>
            </a:r>
          </a:p>
          <a:p>
            <a:pPr lvl="1"/>
            <a:r>
              <a:rPr lang="en-US" dirty="0"/>
              <a:t>Hypergeometric test</a:t>
            </a:r>
          </a:p>
          <a:p>
            <a:pPr lvl="1"/>
            <a:r>
              <a:rPr lang="en-US" dirty="0"/>
              <a:t>Fisher’s exact test</a:t>
            </a:r>
          </a:p>
          <a:p>
            <a:r>
              <a:rPr lang="en-US" dirty="0"/>
              <a:t>Non-parametric approaches</a:t>
            </a:r>
          </a:p>
          <a:p>
            <a:pPr lvl="1"/>
            <a:r>
              <a:rPr lang="en-US" dirty="0"/>
              <a:t>GSEA</a:t>
            </a:r>
          </a:p>
          <a:p>
            <a:pPr lvl="1"/>
            <a:r>
              <a:rPr lang="en-US" dirty="0"/>
              <a:t>GSA</a:t>
            </a:r>
          </a:p>
          <a:p>
            <a:pPr lvl="1"/>
            <a:r>
              <a:rPr lang="en-US" dirty="0"/>
              <a:t>Etc.</a:t>
            </a:r>
          </a:p>
          <a:p>
            <a:r>
              <a:rPr lang="en-US" dirty="0"/>
              <a:t>Another categorization</a:t>
            </a:r>
          </a:p>
          <a:p>
            <a:pPr lvl="1"/>
            <a:r>
              <a:rPr lang="en-US" b="1" dirty="0"/>
              <a:t>Non-topology-based (non-TB):</a:t>
            </a:r>
          </a:p>
          <a:p>
            <a:pPr lvl="2"/>
            <a:r>
              <a:rPr lang="en-US" b="1" dirty="0"/>
              <a:t>ORA </a:t>
            </a:r>
            <a:r>
              <a:rPr lang="en-US" dirty="0"/>
              <a:t>(over representation analysis), i.e. Fisher test, chi-square test </a:t>
            </a:r>
          </a:p>
          <a:p>
            <a:pPr lvl="2"/>
            <a:r>
              <a:rPr lang="en-US" b="1" dirty="0"/>
              <a:t>FCS </a:t>
            </a:r>
            <a:r>
              <a:rPr lang="en-US" dirty="0"/>
              <a:t>(functional class sorting methods), GSEA, GSA, etc. </a:t>
            </a:r>
            <a:r>
              <a:rPr lang="en-US" b="1" dirty="0"/>
              <a:t> </a:t>
            </a:r>
            <a:r>
              <a:rPr lang="en-US" dirty="0"/>
              <a:t>Draws sub-networks around the selected objects </a:t>
            </a:r>
          </a:p>
          <a:p>
            <a:pPr lvl="1"/>
            <a:r>
              <a:rPr lang="en-US" b="1" dirty="0"/>
              <a:t>Topology-based (TB)Shortest paths: </a:t>
            </a:r>
            <a:r>
              <a:rPr lang="en-US" dirty="0" err="1"/>
              <a:t>TopoGSA</a:t>
            </a:r>
            <a:r>
              <a:rPr lang="en-US" dirty="0"/>
              <a:t>, </a:t>
            </a:r>
            <a:r>
              <a:rPr lang="en-US" dirty="0" err="1"/>
              <a:t>ROntoTools</a:t>
            </a:r>
            <a:r>
              <a:rPr lang="en-US" dirty="0"/>
              <a:t> etc. </a:t>
            </a:r>
          </a:p>
        </p:txBody>
      </p:sp>
    </p:spTree>
    <p:extLst>
      <p:ext uri="{BB962C8B-B14F-4D97-AF65-F5344CB8AC3E}">
        <p14:creationId xmlns:p14="http://schemas.microsoft.com/office/powerpoint/2010/main" val="258383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8696D-687B-4809-A4EF-9CE2E0B40333}"/>
              </a:ext>
            </a:extLst>
          </p:cNvPr>
          <p:cNvSpPr>
            <a:spLocks noGrp="1"/>
          </p:cNvSpPr>
          <p:nvPr>
            <p:ph type="title"/>
          </p:nvPr>
        </p:nvSpPr>
        <p:spPr/>
        <p:txBody>
          <a:bodyPr>
            <a:normAutofit/>
          </a:bodyPr>
          <a:lstStyle/>
          <a:p>
            <a:r>
              <a:rPr lang="en-US" dirty="0"/>
              <a:t>A good place to start</a:t>
            </a:r>
          </a:p>
        </p:txBody>
      </p:sp>
      <p:sp>
        <p:nvSpPr>
          <p:cNvPr id="3" name="Content Placeholder 2">
            <a:extLst>
              <a:ext uri="{FF2B5EF4-FFF2-40B4-BE49-F238E27FC236}">
                <a16:creationId xmlns:a16="http://schemas.microsoft.com/office/drawing/2014/main" id="{DE9F416D-123D-4656-A4FC-E738E621685B}"/>
              </a:ext>
            </a:extLst>
          </p:cNvPr>
          <p:cNvSpPr>
            <a:spLocks noGrp="1"/>
          </p:cNvSpPr>
          <p:nvPr>
            <p:ph idx="1"/>
          </p:nvPr>
        </p:nvSpPr>
        <p:spPr/>
        <p:txBody>
          <a:bodyPr>
            <a:normAutofit fontScale="92500" lnSpcReduction="10000"/>
          </a:bodyPr>
          <a:lstStyle/>
          <a:p>
            <a:r>
              <a:rPr lang="en-US" dirty="0"/>
              <a:t>A simple example:</a:t>
            </a:r>
          </a:p>
          <a:p>
            <a:pPr lvl="1"/>
            <a:r>
              <a:rPr lang="en-US" dirty="0"/>
              <a:t>5 patients with the disease </a:t>
            </a:r>
            <a:r>
              <a:rPr lang="en-US" i="1" dirty="0"/>
              <a:t>D </a:t>
            </a:r>
            <a:r>
              <a:rPr lang="en-US" dirty="0"/>
              <a:t>and 5 healthy control subjects </a:t>
            </a:r>
          </a:p>
          <a:p>
            <a:pPr lvl="1"/>
            <a:r>
              <a:rPr lang="en-US" dirty="0"/>
              <a:t>Checked for elevated levels of the blood constituent </a:t>
            </a:r>
            <a:r>
              <a:rPr lang="en-US" i="1" dirty="0"/>
              <a:t>C</a:t>
            </a:r>
            <a:r>
              <a:rPr lang="en-US" dirty="0"/>
              <a:t>. </a:t>
            </a:r>
          </a:p>
          <a:p>
            <a:pPr lvl="1"/>
            <a:r>
              <a:rPr lang="en-US" dirty="0"/>
              <a:t>4 of the patients, but only 2 of the healthy subjects show an elevated level of </a:t>
            </a:r>
            <a:r>
              <a:rPr lang="en-US" i="1" dirty="0"/>
              <a:t>C.</a:t>
            </a:r>
          </a:p>
          <a:p>
            <a:r>
              <a:rPr lang="en-US" dirty="0"/>
              <a:t>May we infer that the concentration of </a:t>
            </a:r>
            <a:r>
              <a:rPr lang="en-US" i="1" dirty="0"/>
              <a:t>C </a:t>
            </a:r>
            <a:r>
              <a:rPr lang="en-US" dirty="0"/>
              <a:t>is </a:t>
            </a:r>
            <a:r>
              <a:rPr lang="en-US"/>
              <a:t>elevated in patients </a:t>
            </a:r>
            <a:r>
              <a:rPr lang="en-US" dirty="0"/>
              <a:t>with disease </a:t>
            </a:r>
            <a:r>
              <a:rPr lang="en-US" i="1" dirty="0"/>
              <a:t>D </a:t>
            </a:r>
            <a:r>
              <a:rPr lang="en-US" dirty="0"/>
              <a:t>more often than in healthy subjects?</a:t>
            </a:r>
          </a:p>
          <a:p>
            <a:r>
              <a:rPr lang="en-US" dirty="0"/>
              <a:t>Or could our result have been mere coincidence?</a:t>
            </a:r>
          </a:p>
        </p:txBody>
      </p:sp>
    </p:spTree>
    <p:extLst>
      <p:ext uri="{BB962C8B-B14F-4D97-AF65-F5344CB8AC3E}">
        <p14:creationId xmlns:p14="http://schemas.microsoft.com/office/powerpoint/2010/main" val="1236393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97B2E-3FC0-4565-9AD3-A29A3FD7D9AE}"/>
              </a:ext>
            </a:extLst>
          </p:cNvPr>
          <p:cNvSpPr>
            <a:spLocks noGrp="1"/>
          </p:cNvSpPr>
          <p:nvPr>
            <p:ph type="title"/>
          </p:nvPr>
        </p:nvSpPr>
        <p:spPr/>
        <p:txBody>
          <a:bodyPr/>
          <a:lstStyle/>
          <a:p>
            <a:r>
              <a:rPr lang="en-US" dirty="0"/>
              <a:t>2x2 contingency table</a:t>
            </a:r>
          </a:p>
        </p:txBody>
      </p:sp>
      <p:graphicFrame>
        <p:nvGraphicFramePr>
          <p:cNvPr id="3" name="Table 2">
            <a:extLst>
              <a:ext uri="{FF2B5EF4-FFF2-40B4-BE49-F238E27FC236}">
                <a16:creationId xmlns:a16="http://schemas.microsoft.com/office/drawing/2014/main" id="{718F36C4-02DD-494E-AB4F-66879D5A2A33}"/>
              </a:ext>
            </a:extLst>
          </p:cNvPr>
          <p:cNvGraphicFramePr>
            <a:graphicFrameLocks noGrp="1"/>
          </p:cNvGraphicFramePr>
          <p:nvPr>
            <p:extLst>
              <p:ext uri="{D42A27DB-BD31-4B8C-83A1-F6EECF244321}">
                <p14:modId xmlns:p14="http://schemas.microsoft.com/office/powerpoint/2010/main" val="2494093676"/>
              </p:ext>
            </p:extLst>
          </p:nvPr>
        </p:nvGraphicFramePr>
        <p:xfrm>
          <a:off x="1333499" y="1651950"/>
          <a:ext cx="6477000" cy="1929384"/>
        </p:xfrm>
        <a:graphic>
          <a:graphicData uri="http://schemas.openxmlformats.org/drawingml/2006/table">
            <a:tbl>
              <a:tblPr firstRow="1" bandRow="1"/>
              <a:tblGrid>
                <a:gridCol w="1746606">
                  <a:extLst>
                    <a:ext uri="{9D8B030D-6E8A-4147-A177-3AD203B41FA5}">
                      <a16:colId xmlns:a16="http://schemas.microsoft.com/office/drawing/2014/main" val="3351411364"/>
                    </a:ext>
                  </a:extLst>
                </a:gridCol>
                <a:gridCol w="1596362">
                  <a:extLst>
                    <a:ext uri="{9D8B030D-6E8A-4147-A177-3AD203B41FA5}">
                      <a16:colId xmlns:a16="http://schemas.microsoft.com/office/drawing/2014/main" val="666378091"/>
                    </a:ext>
                  </a:extLst>
                </a:gridCol>
                <a:gridCol w="1671484">
                  <a:extLst>
                    <a:ext uri="{9D8B030D-6E8A-4147-A177-3AD203B41FA5}">
                      <a16:colId xmlns:a16="http://schemas.microsoft.com/office/drawing/2014/main" val="2805796943"/>
                    </a:ext>
                  </a:extLst>
                </a:gridCol>
                <a:gridCol w="1462548">
                  <a:extLst>
                    <a:ext uri="{9D8B030D-6E8A-4147-A177-3AD203B41FA5}">
                      <a16:colId xmlns:a16="http://schemas.microsoft.com/office/drawing/2014/main" val="2383751569"/>
                    </a:ext>
                  </a:extLst>
                </a:gridCol>
              </a:tblGrid>
              <a:tr h="533400">
                <a:tc>
                  <a:txBody>
                    <a:bodyPr/>
                    <a:lstStyle/>
                    <a:p>
                      <a:endParaRPr lang="en-US" dirty="0"/>
                    </a:p>
                  </a:txBody>
                  <a:tcPr/>
                </a:tc>
                <a:tc>
                  <a:txBody>
                    <a:bodyPr/>
                    <a:lstStyle/>
                    <a:p>
                      <a:pPr algn="ctr"/>
                      <a:r>
                        <a:rPr lang="en-US" sz="1400" u="none" strike="noStrike" kern="1200" baseline="0" dirty="0"/>
                        <a:t>Patient with</a:t>
                      </a:r>
                    </a:p>
                    <a:p>
                      <a:pPr algn="ctr"/>
                      <a:r>
                        <a:rPr lang="en-US" sz="1400" u="none" strike="noStrike" kern="1200" baseline="0" dirty="0"/>
                        <a:t>disease D</a:t>
                      </a:r>
                      <a:endParaRPr lang="en-US" sz="1400" dirty="0"/>
                    </a:p>
                  </a:txBody>
                  <a:tcPr>
                    <a:solidFill>
                      <a:schemeClr val="accent1">
                        <a:lumMod val="60000"/>
                        <a:lumOff val="40000"/>
                      </a:schemeClr>
                    </a:solidFill>
                  </a:tcPr>
                </a:tc>
                <a:tc>
                  <a:txBody>
                    <a:bodyPr/>
                    <a:lstStyle/>
                    <a:p>
                      <a:pPr algn="ctr"/>
                      <a:r>
                        <a:rPr lang="en-US" sz="1400" u="none" strike="noStrike" kern="1200" baseline="0" dirty="0"/>
                        <a:t>Healthy control </a:t>
                      </a:r>
                    </a:p>
                    <a:p>
                      <a:pPr algn="ctr"/>
                      <a:r>
                        <a:rPr lang="en-US" sz="1400" u="none" strike="noStrike" kern="1200" baseline="0" dirty="0"/>
                        <a:t>subject</a:t>
                      </a:r>
                      <a:endParaRPr lang="en-US" sz="1400" dirty="0"/>
                    </a:p>
                  </a:txBody>
                  <a:tcPr>
                    <a:solidFill>
                      <a:schemeClr val="accent1">
                        <a:lumMod val="60000"/>
                        <a:lumOff val="40000"/>
                      </a:schemeClr>
                    </a:solidFill>
                  </a:tcPr>
                </a:tc>
                <a:tc>
                  <a:txBody>
                    <a:bodyPr/>
                    <a:lstStyle/>
                    <a:p>
                      <a:pPr algn="ctr"/>
                      <a:r>
                        <a:rPr lang="en-US" sz="1400" dirty="0"/>
                        <a:t>Total</a:t>
                      </a:r>
                    </a:p>
                  </a:txBody>
                  <a:tcPr>
                    <a:solidFill>
                      <a:schemeClr val="accent1">
                        <a:lumMod val="60000"/>
                        <a:lumOff val="40000"/>
                      </a:schemeClr>
                    </a:solidFill>
                  </a:tcPr>
                </a:tc>
                <a:extLst>
                  <a:ext uri="{0D108BD9-81ED-4DB2-BD59-A6C34878D82A}">
                    <a16:rowId xmlns:a16="http://schemas.microsoft.com/office/drawing/2014/main" val="3710902221"/>
                  </a:ext>
                </a:extLst>
              </a:tr>
              <a:tr h="524256">
                <a:tc>
                  <a:txBody>
                    <a:bodyPr/>
                    <a:lstStyle/>
                    <a:p>
                      <a:r>
                        <a:rPr lang="en-US" sz="1400" u="none" strike="noStrike" kern="1200" baseline="0" dirty="0"/>
                        <a:t>Elevated level of</a:t>
                      </a:r>
                    </a:p>
                    <a:p>
                      <a:r>
                        <a:rPr lang="en-US" sz="1400" u="none" strike="noStrike" kern="1200" baseline="0" dirty="0"/>
                        <a:t>compound C</a:t>
                      </a:r>
                      <a:endParaRPr lang="en-US" sz="1400" dirty="0"/>
                    </a:p>
                  </a:txBody>
                  <a:tcPr>
                    <a:solidFill>
                      <a:schemeClr val="accent1">
                        <a:lumMod val="60000"/>
                        <a:lumOff val="40000"/>
                      </a:schemeClr>
                    </a:solidFill>
                  </a:tcPr>
                </a:tc>
                <a:tc>
                  <a:txBody>
                    <a:bodyPr/>
                    <a:lstStyle/>
                    <a:p>
                      <a:pPr algn="ctr"/>
                      <a:r>
                        <a:rPr lang="en-US" sz="1400" dirty="0"/>
                        <a:t>4</a:t>
                      </a:r>
                    </a:p>
                  </a:txBody>
                  <a:tcPr>
                    <a:solidFill>
                      <a:srgbClr val="FFC000"/>
                    </a:solidFill>
                  </a:tcPr>
                </a:tc>
                <a:tc>
                  <a:txBody>
                    <a:bodyPr/>
                    <a:lstStyle/>
                    <a:p>
                      <a:pPr algn="ctr"/>
                      <a:r>
                        <a:rPr lang="en-US" sz="1400" dirty="0"/>
                        <a:t>2</a:t>
                      </a:r>
                    </a:p>
                  </a:txBody>
                  <a:tcPr>
                    <a:solidFill>
                      <a:srgbClr val="FFC000"/>
                    </a:solidFill>
                  </a:tcPr>
                </a:tc>
                <a:tc>
                  <a:txBody>
                    <a:bodyPr/>
                    <a:lstStyle/>
                    <a:p>
                      <a:pPr algn="ctr"/>
                      <a:r>
                        <a:rPr lang="en-US" sz="1400" dirty="0"/>
                        <a:t>6</a:t>
                      </a:r>
                    </a:p>
                  </a:txBody>
                  <a:tcPr>
                    <a:solidFill>
                      <a:srgbClr val="FFC000"/>
                    </a:solidFill>
                  </a:tcPr>
                </a:tc>
                <a:extLst>
                  <a:ext uri="{0D108BD9-81ED-4DB2-BD59-A6C34878D82A}">
                    <a16:rowId xmlns:a16="http://schemas.microsoft.com/office/drawing/2014/main" val="2616739226"/>
                  </a:ext>
                </a:extLst>
              </a:tr>
              <a:tr h="515112">
                <a:tc>
                  <a:txBody>
                    <a:bodyPr/>
                    <a:lstStyle/>
                    <a:p>
                      <a:r>
                        <a:rPr lang="en-US" sz="1400" u="none" strike="noStrike" kern="1200" baseline="0" dirty="0"/>
                        <a:t>Normal level of</a:t>
                      </a:r>
                    </a:p>
                    <a:p>
                      <a:r>
                        <a:rPr lang="en-US" sz="1400" u="none" strike="noStrike" kern="1200" baseline="0" dirty="0"/>
                        <a:t>compound C</a:t>
                      </a:r>
                      <a:endParaRPr lang="en-US" sz="1400" dirty="0"/>
                    </a:p>
                  </a:txBody>
                  <a:tcPr>
                    <a:solidFill>
                      <a:schemeClr val="accent1">
                        <a:lumMod val="60000"/>
                        <a:lumOff val="40000"/>
                      </a:schemeClr>
                    </a:solidFill>
                  </a:tcPr>
                </a:tc>
                <a:tc>
                  <a:txBody>
                    <a:bodyPr/>
                    <a:lstStyle/>
                    <a:p>
                      <a:pPr algn="ctr"/>
                      <a:r>
                        <a:rPr lang="en-US" sz="1400" dirty="0"/>
                        <a:t>1</a:t>
                      </a:r>
                    </a:p>
                  </a:txBody>
                  <a:tcPr>
                    <a:solidFill>
                      <a:srgbClr val="FFC000"/>
                    </a:solidFill>
                  </a:tcPr>
                </a:tc>
                <a:tc>
                  <a:txBody>
                    <a:bodyPr/>
                    <a:lstStyle/>
                    <a:p>
                      <a:pPr algn="ctr"/>
                      <a:r>
                        <a:rPr lang="en-US" sz="1400" dirty="0"/>
                        <a:t>3</a:t>
                      </a:r>
                    </a:p>
                  </a:txBody>
                  <a:tcPr>
                    <a:solidFill>
                      <a:srgbClr val="FFC000"/>
                    </a:solidFill>
                  </a:tcPr>
                </a:tc>
                <a:tc>
                  <a:txBody>
                    <a:bodyPr/>
                    <a:lstStyle/>
                    <a:p>
                      <a:pPr algn="ctr"/>
                      <a:r>
                        <a:rPr lang="en-US" sz="1400" dirty="0"/>
                        <a:t>4</a:t>
                      </a:r>
                    </a:p>
                  </a:txBody>
                  <a:tcPr>
                    <a:solidFill>
                      <a:srgbClr val="FFC000"/>
                    </a:solidFill>
                  </a:tcPr>
                </a:tc>
                <a:extLst>
                  <a:ext uri="{0D108BD9-81ED-4DB2-BD59-A6C34878D82A}">
                    <a16:rowId xmlns:a16="http://schemas.microsoft.com/office/drawing/2014/main" val="1153250715"/>
                  </a:ext>
                </a:extLst>
              </a:tr>
              <a:tr h="353568">
                <a:tc>
                  <a:txBody>
                    <a:bodyPr/>
                    <a:lstStyle/>
                    <a:p>
                      <a:r>
                        <a:rPr lang="en-US" sz="1400" dirty="0"/>
                        <a:t>Total</a:t>
                      </a:r>
                    </a:p>
                  </a:txBody>
                  <a:tcPr>
                    <a:solidFill>
                      <a:schemeClr val="accent1">
                        <a:lumMod val="60000"/>
                        <a:lumOff val="40000"/>
                      </a:schemeClr>
                    </a:solidFill>
                  </a:tcPr>
                </a:tc>
                <a:tc>
                  <a:txBody>
                    <a:bodyPr/>
                    <a:lstStyle/>
                    <a:p>
                      <a:pPr algn="ctr"/>
                      <a:r>
                        <a:rPr lang="en-US" sz="1400" dirty="0"/>
                        <a:t>5</a:t>
                      </a:r>
                    </a:p>
                  </a:txBody>
                  <a:tcPr>
                    <a:solidFill>
                      <a:srgbClr val="FFC000"/>
                    </a:solidFill>
                  </a:tcPr>
                </a:tc>
                <a:tc>
                  <a:txBody>
                    <a:bodyPr/>
                    <a:lstStyle/>
                    <a:p>
                      <a:pPr algn="ctr"/>
                      <a:r>
                        <a:rPr lang="en-US" sz="1400" dirty="0"/>
                        <a:t>5</a:t>
                      </a:r>
                    </a:p>
                  </a:txBody>
                  <a:tcPr>
                    <a:solidFill>
                      <a:srgbClr val="FFC000"/>
                    </a:solidFill>
                  </a:tcPr>
                </a:tc>
                <a:tc>
                  <a:txBody>
                    <a:bodyPr/>
                    <a:lstStyle/>
                    <a:p>
                      <a:pPr algn="ctr"/>
                      <a:r>
                        <a:rPr lang="en-US" sz="1400" dirty="0"/>
                        <a:t>10</a:t>
                      </a:r>
                    </a:p>
                  </a:txBody>
                  <a:tcPr>
                    <a:solidFill>
                      <a:srgbClr val="FFC000"/>
                    </a:solidFill>
                  </a:tcPr>
                </a:tc>
                <a:extLst>
                  <a:ext uri="{0D108BD9-81ED-4DB2-BD59-A6C34878D82A}">
                    <a16:rowId xmlns:a16="http://schemas.microsoft.com/office/drawing/2014/main" val="687360341"/>
                  </a:ext>
                </a:extLst>
              </a:tr>
            </a:tbl>
          </a:graphicData>
        </a:graphic>
      </p:graphicFrame>
      <p:graphicFrame>
        <p:nvGraphicFramePr>
          <p:cNvPr id="4" name="Object 41">
            <a:extLst>
              <a:ext uri="{FF2B5EF4-FFF2-40B4-BE49-F238E27FC236}">
                <a16:creationId xmlns:a16="http://schemas.microsoft.com/office/drawing/2014/main" id="{E998B853-4C69-4406-B73B-012EC61EF8A1}"/>
              </a:ext>
            </a:extLst>
          </p:cNvPr>
          <p:cNvGraphicFramePr>
            <a:graphicFrameLocks noChangeAspect="1"/>
          </p:cNvGraphicFramePr>
          <p:nvPr>
            <p:extLst>
              <p:ext uri="{D42A27DB-BD31-4B8C-83A1-F6EECF244321}">
                <p14:modId xmlns:p14="http://schemas.microsoft.com/office/powerpoint/2010/main" val="4142823322"/>
              </p:ext>
            </p:extLst>
          </p:nvPr>
        </p:nvGraphicFramePr>
        <p:xfrm>
          <a:off x="1858660" y="3814892"/>
          <a:ext cx="5426677" cy="726758"/>
        </p:xfrm>
        <a:graphic>
          <a:graphicData uri="http://schemas.openxmlformats.org/presentationml/2006/ole">
            <mc:AlternateContent xmlns:mc="http://schemas.openxmlformats.org/markup-compatibility/2006">
              <mc:Choice xmlns:v="urn:schemas-microsoft-com:vml" Requires="v">
                <p:oleObj spid="_x0000_s1141" name="Equation" r:id="rId3" imgW="5118100" imgH="685800" progId="Equation.DSMT4">
                  <p:embed/>
                </p:oleObj>
              </mc:Choice>
              <mc:Fallback>
                <p:oleObj name="Equation" r:id="rId3" imgW="5118100" imgH="685800" progId="Equation.DSMT4">
                  <p:embed/>
                  <p:pic>
                    <p:nvPicPr>
                      <p:cNvPr id="31794"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660" y="3814892"/>
                        <a:ext cx="5426677" cy="726758"/>
                      </a:xfrm>
                      <a:prstGeom prst="rect">
                        <a:avLst/>
                      </a:prstGeom>
                      <a:noFill/>
                      <a:ln>
                        <a:noFill/>
                      </a:ln>
                      <a:effectLst/>
                      <a:extLst/>
                    </p:spPr>
                  </p:pic>
                </p:oleObj>
              </mc:Fallback>
            </mc:AlternateContent>
          </a:graphicData>
        </a:graphic>
      </p:graphicFrame>
      <p:graphicFrame>
        <p:nvGraphicFramePr>
          <p:cNvPr id="6" name="Table 5">
            <a:extLst>
              <a:ext uri="{FF2B5EF4-FFF2-40B4-BE49-F238E27FC236}">
                <a16:creationId xmlns:a16="http://schemas.microsoft.com/office/drawing/2014/main" id="{5F505874-089B-4DE2-8D11-52B1B219C815}"/>
              </a:ext>
            </a:extLst>
          </p:cNvPr>
          <p:cNvGraphicFramePr>
            <a:graphicFrameLocks noGrp="1"/>
          </p:cNvGraphicFramePr>
          <p:nvPr>
            <p:extLst>
              <p:ext uri="{D42A27DB-BD31-4B8C-83A1-F6EECF244321}">
                <p14:modId xmlns:p14="http://schemas.microsoft.com/office/powerpoint/2010/main" val="2351053778"/>
              </p:ext>
            </p:extLst>
          </p:nvPr>
        </p:nvGraphicFramePr>
        <p:xfrm>
          <a:off x="1333499" y="4775208"/>
          <a:ext cx="6629400" cy="1925320"/>
        </p:xfrm>
        <a:graphic>
          <a:graphicData uri="http://schemas.openxmlformats.org/drawingml/2006/table">
            <a:tbl>
              <a:tblPr firstRow="1" bandRow="1"/>
              <a:tblGrid>
                <a:gridCol w="1787703">
                  <a:extLst>
                    <a:ext uri="{9D8B030D-6E8A-4147-A177-3AD203B41FA5}">
                      <a16:colId xmlns:a16="http://schemas.microsoft.com/office/drawing/2014/main" val="3351411364"/>
                    </a:ext>
                  </a:extLst>
                </a:gridCol>
                <a:gridCol w="1633923">
                  <a:extLst>
                    <a:ext uri="{9D8B030D-6E8A-4147-A177-3AD203B41FA5}">
                      <a16:colId xmlns:a16="http://schemas.microsoft.com/office/drawing/2014/main" val="666378091"/>
                    </a:ext>
                  </a:extLst>
                </a:gridCol>
                <a:gridCol w="1710813">
                  <a:extLst>
                    <a:ext uri="{9D8B030D-6E8A-4147-A177-3AD203B41FA5}">
                      <a16:colId xmlns:a16="http://schemas.microsoft.com/office/drawing/2014/main" val="2805796943"/>
                    </a:ext>
                  </a:extLst>
                </a:gridCol>
                <a:gridCol w="1496961">
                  <a:extLst>
                    <a:ext uri="{9D8B030D-6E8A-4147-A177-3AD203B41FA5}">
                      <a16:colId xmlns:a16="http://schemas.microsoft.com/office/drawing/2014/main" val="2383751569"/>
                    </a:ext>
                  </a:extLst>
                </a:gridCol>
              </a:tblGrid>
              <a:tr h="370840">
                <a:tc>
                  <a:txBody>
                    <a:bodyPr/>
                    <a:lstStyle/>
                    <a:p>
                      <a:endParaRPr lang="en-US" sz="1400" dirty="0"/>
                    </a:p>
                  </a:txBody>
                  <a:tcPr/>
                </a:tc>
                <a:tc>
                  <a:txBody>
                    <a:bodyPr/>
                    <a:lstStyle/>
                    <a:p>
                      <a:pPr algn="ctr"/>
                      <a:r>
                        <a:rPr lang="en-US" sz="1400" u="none" strike="noStrike" kern="1200" baseline="0" dirty="0"/>
                        <a:t>Patient with</a:t>
                      </a:r>
                    </a:p>
                    <a:p>
                      <a:pPr algn="ctr"/>
                      <a:r>
                        <a:rPr lang="en-US" sz="1400" u="none" strike="noStrike" kern="1200" baseline="0" dirty="0"/>
                        <a:t>disease D</a:t>
                      </a:r>
                      <a:endParaRPr lang="en-US" sz="1400" dirty="0"/>
                    </a:p>
                  </a:txBody>
                  <a:tcPr>
                    <a:solidFill>
                      <a:schemeClr val="accent1">
                        <a:lumMod val="60000"/>
                        <a:lumOff val="40000"/>
                      </a:schemeClr>
                    </a:solidFill>
                  </a:tcPr>
                </a:tc>
                <a:tc>
                  <a:txBody>
                    <a:bodyPr/>
                    <a:lstStyle/>
                    <a:p>
                      <a:pPr algn="ctr"/>
                      <a:r>
                        <a:rPr lang="en-US" sz="1400" u="none" strike="noStrike" kern="1200" baseline="0" dirty="0"/>
                        <a:t>Healthy control </a:t>
                      </a:r>
                    </a:p>
                    <a:p>
                      <a:pPr algn="ctr"/>
                      <a:r>
                        <a:rPr lang="en-US" sz="1400" u="none" strike="noStrike" kern="1200" baseline="0" dirty="0"/>
                        <a:t>subject</a:t>
                      </a:r>
                      <a:endParaRPr lang="en-US" sz="1400" dirty="0"/>
                    </a:p>
                  </a:txBody>
                  <a:tcPr>
                    <a:solidFill>
                      <a:schemeClr val="accent1">
                        <a:lumMod val="60000"/>
                        <a:lumOff val="40000"/>
                      </a:schemeClr>
                    </a:solidFill>
                  </a:tcPr>
                </a:tc>
                <a:tc>
                  <a:txBody>
                    <a:bodyPr/>
                    <a:lstStyle/>
                    <a:p>
                      <a:pPr algn="ctr"/>
                      <a:r>
                        <a:rPr lang="en-US" sz="1400" dirty="0"/>
                        <a:t>Total</a:t>
                      </a:r>
                    </a:p>
                  </a:txBody>
                  <a:tcPr>
                    <a:solidFill>
                      <a:schemeClr val="accent1">
                        <a:lumMod val="60000"/>
                        <a:lumOff val="40000"/>
                      </a:schemeClr>
                    </a:solidFill>
                  </a:tcPr>
                </a:tc>
                <a:extLst>
                  <a:ext uri="{0D108BD9-81ED-4DB2-BD59-A6C34878D82A}">
                    <a16:rowId xmlns:a16="http://schemas.microsoft.com/office/drawing/2014/main" val="3710902221"/>
                  </a:ext>
                </a:extLst>
              </a:tr>
              <a:tr h="370840">
                <a:tc>
                  <a:txBody>
                    <a:bodyPr/>
                    <a:lstStyle/>
                    <a:p>
                      <a:r>
                        <a:rPr lang="en-US" sz="1400" u="none" strike="noStrike" kern="1200" baseline="0" dirty="0"/>
                        <a:t>Elevated level of</a:t>
                      </a:r>
                    </a:p>
                    <a:p>
                      <a:r>
                        <a:rPr lang="en-US" sz="1400" u="none" strike="noStrike" kern="1200" baseline="0" dirty="0"/>
                        <a:t>compound C</a:t>
                      </a:r>
                      <a:endParaRPr lang="en-US" sz="1400" dirty="0"/>
                    </a:p>
                  </a:txBody>
                  <a:tcPr>
                    <a:solidFill>
                      <a:schemeClr val="accent1">
                        <a:lumMod val="60000"/>
                        <a:lumOff val="40000"/>
                      </a:schemeClr>
                    </a:solidFill>
                  </a:tcPr>
                </a:tc>
                <a:tc>
                  <a:txBody>
                    <a:bodyPr/>
                    <a:lstStyle/>
                    <a:p>
                      <a:pPr algn="ctr"/>
                      <a:r>
                        <a:rPr lang="en-US" sz="1400" dirty="0"/>
                        <a:t>4</a:t>
                      </a:r>
                    </a:p>
                    <a:p>
                      <a:pPr algn="ctr"/>
                      <a:r>
                        <a:rPr lang="en-US" sz="1400" dirty="0"/>
                        <a:t>(3)</a:t>
                      </a:r>
                    </a:p>
                  </a:txBody>
                  <a:tcPr>
                    <a:solidFill>
                      <a:srgbClr val="FFC000"/>
                    </a:solidFill>
                  </a:tcPr>
                </a:tc>
                <a:tc>
                  <a:txBody>
                    <a:bodyPr/>
                    <a:lstStyle/>
                    <a:p>
                      <a:pPr algn="ctr"/>
                      <a:r>
                        <a:rPr lang="en-US" sz="1400" dirty="0"/>
                        <a:t>2</a:t>
                      </a:r>
                    </a:p>
                    <a:p>
                      <a:pPr algn="ctr"/>
                      <a:r>
                        <a:rPr lang="en-US" sz="1400" dirty="0"/>
                        <a:t>(3)</a:t>
                      </a:r>
                    </a:p>
                  </a:txBody>
                  <a:tcPr>
                    <a:solidFill>
                      <a:srgbClr val="FFC000"/>
                    </a:solidFill>
                  </a:tcPr>
                </a:tc>
                <a:tc>
                  <a:txBody>
                    <a:bodyPr/>
                    <a:lstStyle/>
                    <a:p>
                      <a:pPr algn="ctr"/>
                      <a:r>
                        <a:rPr lang="en-US" sz="1400" dirty="0"/>
                        <a:t>6</a:t>
                      </a:r>
                    </a:p>
                  </a:txBody>
                  <a:tcPr>
                    <a:solidFill>
                      <a:srgbClr val="FFC000"/>
                    </a:solidFill>
                  </a:tcPr>
                </a:tc>
                <a:extLst>
                  <a:ext uri="{0D108BD9-81ED-4DB2-BD59-A6C34878D82A}">
                    <a16:rowId xmlns:a16="http://schemas.microsoft.com/office/drawing/2014/main" val="2616739226"/>
                  </a:ext>
                </a:extLst>
              </a:tr>
              <a:tr h="370840">
                <a:tc>
                  <a:txBody>
                    <a:bodyPr/>
                    <a:lstStyle/>
                    <a:p>
                      <a:r>
                        <a:rPr lang="en-US" sz="1400" u="none" strike="noStrike" kern="1200" baseline="0" dirty="0"/>
                        <a:t>Normal level of</a:t>
                      </a:r>
                    </a:p>
                    <a:p>
                      <a:r>
                        <a:rPr lang="en-US" sz="1400" u="none" strike="noStrike" kern="1200" baseline="0" dirty="0"/>
                        <a:t>compound C</a:t>
                      </a:r>
                      <a:endParaRPr lang="en-US" sz="1400" dirty="0"/>
                    </a:p>
                  </a:txBody>
                  <a:tcPr>
                    <a:solidFill>
                      <a:schemeClr val="accent1">
                        <a:lumMod val="60000"/>
                        <a:lumOff val="40000"/>
                      </a:schemeClr>
                    </a:solidFill>
                  </a:tcPr>
                </a:tc>
                <a:tc>
                  <a:txBody>
                    <a:bodyPr/>
                    <a:lstStyle/>
                    <a:p>
                      <a:pPr algn="ctr"/>
                      <a:r>
                        <a:rPr lang="en-US" sz="1400" dirty="0"/>
                        <a:t>1</a:t>
                      </a:r>
                    </a:p>
                    <a:p>
                      <a:pPr algn="ctr"/>
                      <a:r>
                        <a:rPr lang="en-US" sz="1400" dirty="0"/>
                        <a:t>(2)</a:t>
                      </a:r>
                    </a:p>
                  </a:txBody>
                  <a:tcPr>
                    <a:solidFill>
                      <a:srgbClr val="FFC000"/>
                    </a:solidFill>
                  </a:tcPr>
                </a:tc>
                <a:tc>
                  <a:txBody>
                    <a:bodyPr/>
                    <a:lstStyle/>
                    <a:p>
                      <a:pPr algn="ctr"/>
                      <a:r>
                        <a:rPr lang="en-US" sz="1400" dirty="0"/>
                        <a:t>3</a:t>
                      </a:r>
                    </a:p>
                    <a:p>
                      <a:pPr algn="ctr"/>
                      <a:r>
                        <a:rPr lang="en-US" sz="1400" dirty="0"/>
                        <a:t>(2)</a:t>
                      </a:r>
                    </a:p>
                  </a:txBody>
                  <a:tcPr>
                    <a:solidFill>
                      <a:srgbClr val="FFC000"/>
                    </a:solidFill>
                  </a:tcPr>
                </a:tc>
                <a:tc>
                  <a:txBody>
                    <a:bodyPr/>
                    <a:lstStyle/>
                    <a:p>
                      <a:pPr algn="ctr"/>
                      <a:r>
                        <a:rPr lang="en-US" sz="1400" dirty="0"/>
                        <a:t>4</a:t>
                      </a:r>
                    </a:p>
                  </a:txBody>
                  <a:tcPr>
                    <a:solidFill>
                      <a:srgbClr val="FFC000"/>
                    </a:solidFill>
                  </a:tcPr>
                </a:tc>
                <a:extLst>
                  <a:ext uri="{0D108BD9-81ED-4DB2-BD59-A6C34878D82A}">
                    <a16:rowId xmlns:a16="http://schemas.microsoft.com/office/drawing/2014/main" val="1153250715"/>
                  </a:ext>
                </a:extLst>
              </a:tr>
              <a:tr h="370840">
                <a:tc>
                  <a:txBody>
                    <a:bodyPr/>
                    <a:lstStyle/>
                    <a:p>
                      <a:r>
                        <a:rPr lang="en-US" sz="1400" dirty="0"/>
                        <a:t>Total</a:t>
                      </a:r>
                    </a:p>
                  </a:txBody>
                  <a:tcPr>
                    <a:solidFill>
                      <a:schemeClr val="accent1">
                        <a:lumMod val="60000"/>
                        <a:lumOff val="40000"/>
                      </a:schemeClr>
                    </a:solidFill>
                  </a:tcPr>
                </a:tc>
                <a:tc>
                  <a:txBody>
                    <a:bodyPr/>
                    <a:lstStyle/>
                    <a:p>
                      <a:pPr algn="ctr"/>
                      <a:r>
                        <a:rPr lang="en-US" sz="1400" dirty="0"/>
                        <a:t>5</a:t>
                      </a:r>
                    </a:p>
                  </a:txBody>
                  <a:tcPr>
                    <a:solidFill>
                      <a:srgbClr val="FFC000"/>
                    </a:solidFill>
                  </a:tcPr>
                </a:tc>
                <a:tc>
                  <a:txBody>
                    <a:bodyPr/>
                    <a:lstStyle/>
                    <a:p>
                      <a:pPr algn="ctr"/>
                      <a:r>
                        <a:rPr lang="en-US" sz="1400" dirty="0"/>
                        <a:t>5</a:t>
                      </a:r>
                    </a:p>
                  </a:txBody>
                  <a:tcPr>
                    <a:solidFill>
                      <a:srgbClr val="FFC000"/>
                    </a:solidFill>
                  </a:tcPr>
                </a:tc>
                <a:tc>
                  <a:txBody>
                    <a:bodyPr/>
                    <a:lstStyle/>
                    <a:p>
                      <a:pPr algn="ctr"/>
                      <a:r>
                        <a:rPr lang="en-US" sz="1400" dirty="0"/>
                        <a:t>10</a:t>
                      </a:r>
                    </a:p>
                  </a:txBody>
                  <a:tcPr>
                    <a:solidFill>
                      <a:srgbClr val="FFC000"/>
                    </a:solidFill>
                  </a:tcPr>
                </a:tc>
                <a:extLst>
                  <a:ext uri="{0D108BD9-81ED-4DB2-BD59-A6C34878D82A}">
                    <a16:rowId xmlns:a16="http://schemas.microsoft.com/office/drawing/2014/main" val="687360341"/>
                  </a:ext>
                </a:extLst>
              </a:tr>
            </a:tbl>
          </a:graphicData>
        </a:graphic>
      </p:graphicFrame>
    </p:spTree>
    <p:extLst>
      <p:ext uri="{BB962C8B-B14F-4D97-AF65-F5344CB8AC3E}">
        <p14:creationId xmlns:p14="http://schemas.microsoft.com/office/powerpoint/2010/main" val="91073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6BD1-17F4-4378-B5ED-C2FF70ABDA4B}"/>
              </a:ext>
            </a:extLst>
          </p:cNvPr>
          <p:cNvSpPr>
            <a:spLocks noGrp="1"/>
          </p:cNvSpPr>
          <p:nvPr>
            <p:ph type="title"/>
          </p:nvPr>
        </p:nvSpPr>
        <p:spPr/>
        <p:txBody>
          <a:bodyPr/>
          <a:lstStyle/>
          <a:p>
            <a:r>
              <a:rPr lang="en-US" dirty="0"/>
              <a:t>Hypergeometric distribution</a:t>
            </a:r>
          </a:p>
        </p:txBody>
      </p:sp>
      <p:sp>
        <p:nvSpPr>
          <p:cNvPr id="3" name="TextBox 2">
            <a:extLst>
              <a:ext uri="{FF2B5EF4-FFF2-40B4-BE49-F238E27FC236}">
                <a16:creationId xmlns:a16="http://schemas.microsoft.com/office/drawing/2014/main" id="{5FBBB183-FC45-4250-9E58-FF7E0E36EFC9}"/>
              </a:ext>
            </a:extLst>
          </p:cNvPr>
          <p:cNvSpPr txBox="1"/>
          <p:nvPr/>
        </p:nvSpPr>
        <p:spPr>
          <a:xfrm>
            <a:off x="990600" y="1524000"/>
            <a:ext cx="6976975" cy="830997"/>
          </a:xfrm>
          <a:prstGeom prst="rect">
            <a:avLst/>
          </a:prstGeom>
          <a:noFill/>
        </p:spPr>
        <p:txBody>
          <a:bodyPr wrap="none" rtlCol="0">
            <a:spAutoFit/>
          </a:bodyPr>
          <a:lstStyle/>
          <a:p>
            <a:r>
              <a:rPr lang="en-US" sz="2400" dirty="0"/>
              <a:t>Probability to get this 2×2 table without an association</a:t>
            </a:r>
          </a:p>
          <a:p>
            <a:r>
              <a:rPr lang="en-US" sz="2400" dirty="0"/>
              <a:t>between </a:t>
            </a:r>
            <a:r>
              <a:rPr lang="en-US" sz="2400" i="1" dirty="0"/>
              <a:t>D </a:t>
            </a:r>
            <a:r>
              <a:rPr lang="en-US" sz="2400" dirty="0"/>
              <a:t>and </a:t>
            </a:r>
            <a:r>
              <a:rPr lang="en-US" sz="2400" i="1" dirty="0"/>
              <a:t>C</a:t>
            </a:r>
            <a:r>
              <a:rPr lang="en-US" sz="2400" dirty="0"/>
              <a: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164CF3-A3E5-4D73-B2E9-616787E4A649}"/>
                  </a:ext>
                </a:extLst>
              </p:cNvPr>
              <p:cNvSpPr txBox="1"/>
              <p:nvPr/>
            </p:nvSpPr>
            <p:spPr>
              <a:xfrm>
                <a:off x="1202487" y="2743200"/>
                <a:ext cx="6553200" cy="23712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sz="2000" i="1" smtClean="0">
                              <a:latin typeface="Cambria Math" panose="02040503050406030204" pitchFamily="18" charset="0"/>
                            </a:rPr>
                          </m:ctrlPr>
                        </m:fPr>
                        <m:num>
                          <m:eqArr>
                            <m:eqArrPr>
                              <m:ctrlPr>
                                <a:rPr lang="en-US" sz="2000" i="1">
                                  <a:latin typeface="Cambria Math" panose="02040503050406030204" pitchFamily="18" charset="0"/>
                                </a:rPr>
                              </m:ctrlPr>
                            </m:eqArrPr>
                            <m:e>
                              <m:r>
                                <a:rPr lang="en-US" sz="2000" i="1">
                                  <a:latin typeface="Cambria Math" panose="02040503050406030204" pitchFamily="18" charset="0"/>
                                </a:rPr>
                                <m:t>𝑁𝑢𝑚𝑏𝑒𝑟</m:t>
                              </m:r>
                              <m:r>
                                <a:rPr lang="en-US" sz="2000" i="1">
                                  <a:latin typeface="Cambria Math" panose="02040503050406030204" pitchFamily="18" charset="0"/>
                                </a:rPr>
                                <m:t> </m:t>
                              </m:r>
                              <m:r>
                                <a:rPr lang="en-US" sz="2000" i="1">
                                  <a:latin typeface="Cambria Math" panose="02040503050406030204" pitchFamily="18" charset="0"/>
                                </a:rPr>
                                <m:t>𝑜𝑓</m:t>
                              </m:r>
                              <m:r>
                                <a:rPr lang="en-US" sz="2000" i="1">
                                  <a:latin typeface="Cambria Math" panose="02040503050406030204" pitchFamily="18" charset="0"/>
                                </a:rPr>
                                <m:t> </m:t>
                              </m:r>
                              <m:r>
                                <a:rPr lang="en-US" sz="2000" i="1">
                                  <a:latin typeface="Cambria Math" panose="02040503050406030204" pitchFamily="18" charset="0"/>
                                </a:rPr>
                                <m:t>𝑤𝑎𝑦𝑠</m:t>
                              </m:r>
                              <m:r>
                                <a:rPr lang="en-US" sz="2000" i="1">
                                  <a:latin typeface="Cambria Math" panose="02040503050406030204" pitchFamily="18" charset="0"/>
                                </a:rPr>
                                <m:t> </m:t>
                              </m:r>
                              <m:r>
                                <a:rPr lang="en-US" sz="2000" i="1">
                                  <a:latin typeface="Cambria Math" panose="02040503050406030204" pitchFamily="18" charset="0"/>
                                </a:rPr>
                                <m:t>𝑡𝑜</m:t>
                              </m:r>
                            </m:e>
                            <m:e>
                              <m:r>
                                <a:rPr lang="en-US" sz="2000" i="1">
                                  <a:latin typeface="Cambria Math" panose="02040503050406030204" pitchFamily="18" charset="0"/>
                                </a:rPr>
                                <m:t>𝑐h𝑜𝑜𝑠𝑒</m:t>
                              </m:r>
                              <m:r>
                                <a:rPr lang="en-US" sz="2000" i="1">
                                  <a:latin typeface="Cambria Math" panose="02040503050406030204" pitchFamily="18" charset="0"/>
                                </a:rPr>
                                <m:t> 4 </m:t>
                              </m:r>
                              <m:r>
                                <a:rPr lang="en-US" sz="2000" i="1">
                                  <a:latin typeface="Cambria Math" panose="02040503050406030204" pitchFamily="18" charset="0"/>
                                </a:rPr>
                                <m:t>𝑜𝑢𝑡</m:t>
                              </m:r>
                              <m:r>
                                <a:rPr lang="en-US" sz="2000" i="1">
                                  <a:latin typeface="Cambria Math" panose="02040503050406030204" pitchFamily="18" charset="0"/>
                                </a:rPr>
                                <m:t> </m:t>
                              </m:r>
                              <m:r>
                                <a:rPr lang="en-US" sz="2000" i="1">
                                  <a:latin typeface="Cambria Math" panose="02040503050406030204" pitchFamily="18" charset="0"/>
                                </a:rPr>
                                <m:t>𝑜𝑓</m:t>
                              </m:r>
                              <m:r>
                                <a:rPr lang="en-US" sz="2000" i="1">
                                  <a:latin typeface="Cambria Math" panose="02040503050406030204" pitchFamily="18" charset="0"/>
                                </a:rPr>
                                <m:t> 5 </m:t>
                              </m:r>
                            </m:e>
                            <m:e>
                              <m:r>
                                <a:rPr lang="en-US" sz="2000" i="1">
                                  <a:latin typeface="Cambria Math" panose="02040503050406030204" pitchFamily="18" charset="0"/>
                                </a:rPr>
                                <m:t>𝑝𝑎𝑡𝑖𝑒𝑛𝑠</m:t>
                              </m:r>
                              <m:r>
                                <a:rPr lang="en-US" sz="2000" i="1">
                                  <a:latin typeface="Cambria Math" panose="02040503050406030204" pitchFamily="18" charset="0"/>
                                </a:rPr>
                                <m:t> </m:t>
                              </m:r>
                              <m:r>
                                <a:rPr lang="en-US" sz="2000" i="1">
                                  <a:latin typeface="Cambria Math" panose="02040503050406030204" pitchFamily="18" charset="0"/>
                                </a:rPr>
                                <m:t>𝑡𝑜</m:t>
                              </m:r>
                              <m:r>
                                <a:rPr lang="en-US" sz="2000" i="1">
                                  <a:latin typeface="Cambria Math" panose="02040503050406030204" pitchFamily="18" charset="0"/>
                                </a:rPr>
                                <m:t>  </m:t>
                              </m:r>
                            </m:e>
                            <m:e>
                              <m:r>
                                <a:rPr lang="en-US" sz="2000" i="1">
                                  <a:latin typeface="Cambria Math" panose="02040503050406030204" pitchFamily="18" charset="0"/>
                                </a:rPr>
                                <m:t>h𝑎𝑣𝑒</m:t>
                              </m:r>
                              <m:r>
                                <a:rPr lang="en-US" sz="2000" i="1">
                                  <a:latin typeface="Cambria Math" panose="02040503050406030204" pitchFamily="18" charset="0"/>
                                </a:rPr>
                                <m:t> </m:t>
                              </m:r>
                              <m:r>
                                <a:rPr lang="en-US" sz="2000" i="1">
                                  <a:latin typeface="Cambria Math" panose="02040503050406030204" pitchFamily="18" charset="0"/>
                                </a:rPr>
                                <m:t>𝑒𝑙𝑒𝑣𝑎𝑡𝑒𝑑</m:t>
                              </m:r>
                              <m:r>
                                <a:rPr lang="en-US" sz="2000" i="1">
                                  <a:latin typeface="Cambria Math" panose="02040503050406030204" pitchFamily="18" charset="0"/>
                                </a:rPr>
                                <m:t> </m:t>
                              </m:r>
                              <m:r>
                                <a:rPr lang="en-US" sz="2000" i="1">
                                  <a:latin typeface="Cambria Math" panose="02040503050406030204" pitchFamily="18" charset="0"/>
                                </a:rPr>
                                <m:t>𝐶</m:t>
                              </m:r>
                            </m:e>
                          </m:eqArr>
                          <m:r>
                            <a:rPr lang="en-US" sz="2000" b="0" i="1" smtClean="0">
                              <a:latin typeface="Cambria Math" panose="02040503050406030204" pitchFamily="18" charset="0"/>
                              <a:ea typeface="Cambria Math" panose="02040503050406030204" pitchFamily="18" charset="0"/>
                            </a:rPr>
                            <m:t>×</m:t>
                          </m:r>
                          <m:eqArr>
                            <m:eqArrPr>
                              <m:ctrlPr>
                                <a:rPr lang="en-US" sz="2000" i="1" smtClean="0">
                                  <a:latin typeface="Cambria Math" panose="02040503050406030204" pitchFamily="18" charset="0"/>
                                </a:rPr>
                              </m:ctrlPr>
                            </m:eqArrPr>
                            <m:e>
                              <m:r>
                                <a:rPr lang="en-US" sz="2000" i="1">
                                  <a:latin typeface="Cambria Math" panose="02040503050406030204" pitchFamily="18" charset="0"/>
                                </a:rPr>
                                <m:t>𝑁𝑢𝑚𝑏𝑒𝑟</m:t>
                              </m:r>
                              <m:r>
                                <a:rPr lang="en-US" sz="2000" i="1">
                                  <a:latin typeface="Cambria Math" panose="02040503050406030204" pitchFamily="18" charset="0"/>
                                </a:rPr>
                                <m:t> </m:t>
                              </m:r>
                              <m:r>
                                <a:rPr lang="en-US" sz="2000" i="1">
                                  <a:latin typeface="Cambria Math" panose="02040503050406030204" pitchFamily="18" charset="0"/>
                                </a:rPr>
                                <m:t>𝑜𝑓</m:t>
                              </m:r>
                              <m:r>
                                <a:rPr lang="en-US" sz="2000" i="1">
                                  <a:latin typeface="Cambria Math" panose="02040503050406030204" pitchFamily="18" charset="0"/>
                                </a:rPr>
                                <m:t> </m:t>
                              </m:r>
                              <m:r>
                                <a:rPr lang="en-US" sz="2000" i="1">
                                  <a:latin typeface="Cambria Math" panose="02040503050406030204" pitchFamily="18" charset="0"/>
                                </a:rPr>
                                <m:t>𝑤𝑎𝑦𝑠</m:t>
                              </m:r>
                              <m:r>
                                <a:rPr lang="en-US" sz="2000" i="1">
                                  <a:latin typeface="Cambria Math" panose="02040503050406030204" pitchFamily="18" charset="0"/>
                                </a:rPr>
                                <m:t> </m:t>
                              </m:r>
                              <m:r>
                                <a:rPr lang="en-US" sz="2000" i="1">
                                  <a:latin typeface="Cambria Math" panose="02040503050406030204" pitchFamily="18" charset="0"/>
                                </a:rPr>
                                <m:t>𝑡𝑜</m:t>
                              </m:r>
                            </m:e>
                            <m:e>
                              <m:r>
                                <a:rPr lang="en-US" sz="2000" i="1">
                                  <a:latin typeface="Cambria Math" panose="02040503050406030204" pitchFamily="18" charset="0"/>
                                </a:rPr>
                                <m:t>𝑐h𝑜𝑜𝑠𝑒</m:t>
                              </m:r>
                              <m:r>
                                <a:rPr lang="en-US" sz="2000" i="1">
                                  <a:latin typeface="Cambria Math" panose="02040503050406030204" pitchFamily="18" charset="0"/>
                                </a:rPr>
                                <m:t> 2 </m:t>
                              </m:r>
                              <m:r>
                                <a:rPr lang="en-US" sz="2000" i="1">
                                  <a:latin typeface="Cambria Math" panose="02040503050406030204" pitchFamily="18" charset="0"/>
                                </a:rPr>
                                <m:t>𝑜𝑢𝑡</m:t>
                              </m:r>
                              <m:r>
                                <a:rPr lang="en-US" sz="2000" i="1">
                                  <a:latin typeface="Cambria Math" panose="02040503050406030204" pitchFamily="18" charset="0"/>
                                </a:rPr>
                                <m:t> </m:t>
                              </m:r>
                              <m:r>
                                <a:rPr lang="en-US" sz="2000" i="1">
                                  <a:latin typeface="Cambria Math" panose="02040503050406030204" pitchFamily="18" charset="0"/>
                                </a:rPr>
                                <m:t>𝑜𝑓</m:t>
                              </m:r>
                              <m:r>
                                <a:rPr lang="en-US" sz="2000" i="1">
                                  <a:latin typeface="Cambria Math" panose="02040503050406030204" pitchFamily="18" charset="0"/>
                                </a:rPr>
                                <m:t> 5 </m:t>
                              </m:r>
                            </m:e>
                            <m:e>
                              <m:r>
                                <a:rPr lang="en-US" sz="2000" b="0" i="1" smtClean="0">
                                  <a:latin typeface="Cambria Math" panose="02040503050406030204" pitchFamily="18" charset="0"/>
                                </a:rPr>
                                <m:t>𝑐𝑜𝑛𝑡𝑟𝑜𝑙𝑠</m:t>
                              </m:r>
                              <m:r>
                                <a:rPr lang="en-US" sz="2000" i="1">
                                  <a:latin typeface="Cambria Math" panose="02040503050406030204" pitchFamily="18" charset="0"/>
                                </a:rPr>
                                <m:t> </m:t>
                              </m:r>
                              <m:r>
                                <a:rPr lang="en-US" sz="2000" i="1">
                                  <a:latin typeface="Cambria Math" panose="02040503050406030204" pitchFamily="18" charset="0"/>
                                </a:rPr>
                                <m:t>𝑡𝑜</m:t>
                              </m:r>
                              <m:r>
                                <a:rPr lang="en-US" sz="2000" i="1">
                                  <a:latin typeface="Cambria Math" panose="02040503050406030204" pitchFamily="18" charset="0"/>
                                </a:rPr>
                                <m:t>  </m:t>
                              </m:r>
                            </m:e>
                            <m:e>
                              <m:r>
                                <a:rPr lang="en-US" sz="2000" i="1">
                                  <a:latin typeface="Cambria Math" panose="02040503050406030204" pitchFamily="18" charset="0"/>
                                </a:rPr>
                                <m:t>h𝑎𝑣𝑒</m:t>
                              </m:r>
                              <m:r>
                                <a:rPr lang="en-US" sz="2000" i="1">
                                  <a:latin typeface="Cambria Math" panose="02040503050406030204" pitchFamily="18" charset="0"/>
                                </a:rPr>
                                <m:t> </m:t>
                              </m:r>
                              <m:r>
                                <a:rPr lang="en-US" sz="2000" i="1">
                                  <a:latin typeface="Cambria Math" panose="02040503050406030204" pitchFamily="18" charset="0"/>
                                </a:rPr>
                                <m:t>𝑒𝑙𝑒𝑣𝑎𝑡𝑒𝑑</m:t>
                              </m:r>
                              <m:r>
                                <a:rPr lang="en-US" sz="2000" i="1">
                                  <a:latin typeface="Cambria Math" panose="02040503050406030204" pitchFamily="18" charset="0"/>
                                </a:rPr>
                                <m:t> </m:t>
                              </m:r>
                              <m:r>
                                <a:rPr lang="en-US" sz="2000" i="1">
                                  <a:latin typeface="Cambria Math" panose="02040503050406030204" pitchFamily="18" charset="0"/>
                                </a:rPr>
                                <m:t>𝐶</m:t>
                              </m:r>
                            </m:e>
                          </m:eqArr>
                        </m:num>
                        <m:den>
                          <m:eqArr>
                            <m:eqArrPr>
                              <m:ctrlPr>
                                <a:rPr lang="en-US" sz="2000" i="1">
                                  <a:latin typeface="Cambria Math" panose="02040503050406030204" pitchFamily="18" charset="0"/>
                                </a:rPr>
                              </m:ctrlPr>
                            </m:eqArrPr>
                            <m:e>
                              <m:r>
                                <a:rPr lang="en-US" sz="2000" i="1">
                                  <a:latin typeface="Cambria Math" panose="02040503050406030204" pitchFamily="18" charset="0"/>
                                </a:rPr>
                                <m:t>𝑛𝑢𝑏𝑒𝑟</m:t>
                              </m:r>
                              <m:r>
                                <a:rPr lang="en-US" sz="2000" i="1">
                                  <a:latin typeface="Cambria Math" panose="02040503050406030204" pitchFamily="18" charset="0"/>
                                </a:rPr>
                                <m:t> </m:t>
                              </m:r>
                              <m:r>
                                <a:rPr lang="en-US" sz="2000" i="1">
                                  <a:latin typeface="Cambria Math" panose="02040503050406030204" pitchFamily="18" charset="0"/>
                                </a:rPr>
                                <m:t>𝑜𝑓</m:t>
                              </m:r>
                              <m:r>
                                <a:rPr lang="en-US" sz="2000" i="1">
                                  <a:latin typeface="Cambria Math" panose="02040503050406030204" pitchFamily="18" charset="0"/>
                                </a:rPr>
                                <m:t> </m:t>
                              </m:r>
                              <m:r>
                                <a:rPr lang="en-US" sz="2000" i="1">
                                  <a:latin typeface="Cambria Math" panose="02040503050406030204" pitchFamily="18" charset="0"/>
                                </a:rPr>
                                <m:t>𝑤𝑎𝑦𝑠</m:t>
                              </m:r>
                              <m:r>
                                <a:rPr lang="en-US" sz="2000" i="1">
                                  <a:latin typeface="Cambria Math" panose="02040503050406030204" pitchFamily="18" charset="0"/>
                                </a:rPr>
                                <m:t> </m:t>
                              </m:r>
                              <m:r>
                                <a:rPr lang="en-US" sz="2000" i="1">
                                  <a:latin typeface="Cambria Math" panose="02040503050406030204" pitchFamily="18" charset="0"/>
                                </a:rPr>
                                <m:t>𝑡𝑜</m:t>
                              </m:r>
                            </m:e>
                            <m:e>
                              <m:r>
                                <a:rPr lang="en-US" sz="2000" i="1">
                                  <a:latin typeface="Cambria Math" panose="02040503050406030204" pitchFamily="18" charset="0"/>
                                </a:rPr>
                                <m:t>𝑐h𝑜𝑜𝑠𝑒</m:t>
                              </m:r>
                              <m:r>
                                <a:rPr lang="en-US" sz="2000" i="1">
                                  <a:latin typeface="Cambria Math" panose="02040503050406030204" pitchFamily="18" charset="0"/>
                                </a:rPr>
                                <m:t> 6 </m:t>
                              </m:r>
                              <m:r>
                                <a:rPr lang="en-US" sz="2000" i="1">
                                  <a:latin typeface="Cambria Math" panose="02040503050406030204" pitchFamily="18" charset="0"/>
                                </a:rPr>
                                <m:t>𝑜𝑢𝑟</m:t>
                              </m:r>
                              <m:r>
                                <a:rPr lang="en-US" sz="2000" i="1">
                                  <a:latin typeface="Cambria Math" panose="02040503050406030204" pitchFamily="18" charset="0"/>
                                </a:rPr>
                                <m:t> </m:t>
                              </m:r>
                              <m:r>
                                <a:rPr lang="en-US" sz="2000" i="1">
                                  <a:latin typeface="Cambria Math" panose="02040503050406030204" pitchFamily="18" charset="0"/>
                                </a:rPr>
                                <m:t>𝑜𝑓</m:t>
                              </m:r>
                              <m:r>
                                <a:rPr lang="en-US" sz="2000" i="1">
                                  <a:latin typeface="Cambria Math" panose="02040503050406030204" pitchFamily="18" charset="0"/>
                                </a:rPr>
                                <m:t> 10</m:t>
                              </m:r>
                            </m:e>
                            <m:e>
                              <m:r>
                                <a:rPr lang="en-US" sz="2000" i="1">
                                  <a:latin typeface="Cambria Math" panose="02040503050406030204" pitchFamily="18" charset="0"/>
                                </a:rPr>
                                <m:t>𝑝𝑒𝑟𝑠𝑜𝑛𝑠</m:t>
                              </m:r>
                              <m:r>
                                <a:rPr lang="en-US" sz="2000" i="1">
                                  <a:latin typeface="Cambria Math" panose="02040503050406030204" pitchFamily="18" charset="0"/>
                                </a:rPr>
                                <m:t> </m:t>
                              </m:r>
                              <m:r>
                                <a:rPr lang="en-US" sz="2000" i="1">
                                  <a:latin typeface="Cambria Math" panose="02040503050406030204" pitchFamily="18" charset="0"/>
                                </a:rPr>
                                <m:t>𝑡𝑜</m:t>
                              </m:r>
                              <m:r>
                                <a:rPr lang="en-US" sz="2000" i="1">
                                  <a:latin typeface="Cambria Math" panose="02040503050406030204" pitchFamily="18" charset="0"/>
                                </a:rPr>
                                <m:t> </m:t>
                              </m:r>
                              <m:r>
                                <a:rPr lang="en-US" sz="2000" i="1">
                                  <a:latin typeface="Cambria Math" panose="02040503050406030204" pitchFamily="18" charset="0"/>
                                </a:rPr>
                                <m:t>h𝑎𝑣𝑒</m:t>
                              </m:r>
                              <m:r>
                                <a:rPr lang="en-US" sz="2000" i="1">
                                  <a:latin typeface="Cambria Math" panose="02040503050406030204" pitchFamily="18" charset="0"/>
                                </a:rPr>
                                <m:t> </m:t>
                              </m:r>
                            </m:e>
                            <m:e>
                              <m:r>
                                <a:rPr lang="en-US" sz="2000" i="1">
                                  <a:latin typeface="Cambria Math" panose="02040503050406030204" pitchFamily="18" charset="0"/>
                                </a:rPr>
                                <m:t>𝑒𝑙𝑒𝑣𝑎𝑡𝑒𝑑</m:t>
                              </m:r>
                              <m:r>
                                <a:rPr lang="en-US" sz="2000" i="1">
                                  <a:latin typeface="Cambria Math" panose="02040503050406030204" pitchFamily="18" charset="0"/>
                                </a:rPr>
                                <m:t> </m:t>
                              </m:r>
                              <m:r>
                                <a:rPr lang="en-US" sz="2000" i="1">
                                  <a:latin typeface="Cambria Math" panose="02040503050406030204" pitchFamily="18" charset="0"/>
                                </a:rPr>
                                <m:t>𝐶</m:t>
                              </m:r>
                            </m:e>
                          </m:eqArr>
                        </m:den>
                      </m:f>
                      <m:r>
                        <a:rPr lang="pt-BR" sz="2000" i="1" smtClean="0">
                          <a:latin typeface="Cambria Math" panose="02040503050406030204" pitchFamily="18" charset="0"/>
                        </a:rPr>
                        <m:t>=</m:t>
                      </m:r>
                      <m:f>
                        <m:fPr>
                          <m:ctrlPr>
                            <a:rPr lang="pt-BR" sz="2000" i="1" smtClean="0">
                              <a:latin typeface="Cambria Math" panose="02040503050406030204" pitchFamily="18" charset="0"/>
                            </a:rPr>
                          </m:ctrlPr>
                        </m:fPr>
                        <m:num>
                          <m:d>
                            <m:dPr>
                              <m:ctrlPr>
                                <a:rPr lang="pt-BR" sz="2000" i="1" smtClean="0">
                                  <a:latin typeface="Cambria Math" panose="02040503050406030204" pitchFamily="18" charset="0"/>
                                </a:rPr>
                              </m:ctrlPr>
                            </m:dPr>
                            <m:e>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5</m:t>
                                  </m:r>
                                </m:e>
                                <m:e>
                                  <m:r>
                                    <a:rPr lang="en-US" sz="2000" b="0" i="1" smtClean="0">
                                      <a:latin typeface="Cambria Math" panose="02040503050406030204" pitchFamily="18" charset="0"/>
                                    </a:rPr>
                                    <m:t>4</m:t>
                                  </m:r>
                                </m:e>
                              </m:eqArr>
                            </m:e>
                          </m:d>
                          <m:d>
                            <m:dPr>
                              <m:ctrlPr>
                                <a:rPr lang="pt-BR" sz="2000" i="1" smtClean="0">
                                  <a:latin typeface="Cambria Math" panose="02040503050406030204" pitchFamily="18" charset="0"/>
                                </a:rPr>
                              </m:ctrlPr>
                            </m:dPr>
                            <m:e>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5</m:t>
                                  </m:r>
                                </m:e>
                                <m:e>
                                  <m:r>
                                    <a:rPr lang="en-US" sz="2000" b="0" i="1" smtClean="0">
                                      <a:latin typeface="Cambria Math" panose="02040503050406030204" pitchFamily="18" charset="0"/>
                                    </a:rPr>
                                    <m:t>2</m:t>
                                  </m:r>
                                </m:e>
                              </m:eqArr>
                            </m:e>
                          </m:d>
                        </m:num>
                        <m:den>
                          <m:d>
                            <m:dPr>
                              <m:ctrlPr>
                                <a:rPr lang="pt-BR" sz="2000" i="1" smtClean="0">
                                  <a:latin typeface="Cambria Math" panose="02040503050406030204" pitchFamily="18" charset="0"/>
                                </a:rPr>
                              </m:ctrlPr>
                            </m:dPr>
                            <m:e>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10</m:t>
                                  </m:r>
                                </m:e>
                                <m:e>
                                  <m:r>
                                    <a:rPr lang="en-US" sz="2000" b="0" i="1" smtClean="0">
                                      <a:latin typeface="Cambria Math" panose="02040503050406030204" pitchFamily="18" charset="0"/>
                                    </a:rPr>
                                    <m:t>6</m:t>
                                  </m:r>
                                </m:e>
                              </m:eqArr>
                            </m:e>
                          </m:d>
                        </m:den>
                      </m:f>
                    </m:oMath>
                  </m:oMathPara>
                </a14:m>
                <a:endParaRPr lang="en-US" sz="2000" dirty="0"/>
              </a:p>
            </p:txBody>
          </p:sp>
        </mc:Choice>
        <mc:Fallback xmlns="">
          <p:sp>
            <p:nvSpPr>
              <p:cNvPr id="4" name="TextBox 3">
                <a:extLst>
                  <a:ext uri="{FF2B5EF4-FFF2-40B4-BE49-F238E27FC236}">
                    <a16:creationId xmlns:a16="http://schemas.microsoft.com/office/drawing/2014/main" id="{F7164CF3-A3E5-4D73-B2E9-616787E4A649}"/>
                  </a:ext>
                </a:extLst>
              </p:cNvPr>
              <p:cNvSpPr txBox="1">
                <a:spLocks noRot="1" noChangeAspect="1" noMove="1" noResize="1" noEditPoints="1" noAdjustHandles="1" noChangeArrowheads="1" noChangeShapeType="1" noTextEdit="1"/>
              </p:cNvSpPr>
              <p:nvPr/>
            </p:nvSpPr>
            <p:spPr>
              <a:xfrm>
                <a:off x="1202487" y="2743200"/>
                <a:ext cx="6553200" cy="2371290"/>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1C61655-0F11-4B6B-BBB8-D75CA2BA9303}"/>
              </a:ext>
            </a:extLst>
          </p:cNvPr>
          <p:cNvSpPr txBox="1"/>
          <p:nvPr/>
        </p:nvSpPr>
        <p:spPr>
          <a:xfrm>
            <a:off x="3448741" y="5502693"/>
            <a:ext cx="2060692" cy="923330"/>
          </a:xfrm>
          <a:prstGeom prst="rect">
            <a:avLst/>
          </a:prstGeom>
          <a:noFill/>
        </p:spPr>
        <p:txBody>
          <a:bodyPr wrap="none" rtlCol="0">
            <a:spAutoFit/>
          </a:bodyPr>
          <a:lstStyle/>
          <a:p>
            <a:r>
              <a:rPr lang="en-US" b="1" dirty="0">
                <a:solidFill>
                  <a:schemeClr val="accent2"/>
                </a:solidFill>
              </a:rPr>
              <a:t>in R:</a:t>
            </a:r>
          </a:p>
          <a:p>
            <a:r>
              <a:rPr lang="en-US" b="1" dirty="0">
                <a:solidFill>
                  <a:schemeClr val="accent2"/>
                </a:solidFill>
              </a:rPr>
              <a:t>&gt; </a:t>
            </a:r>
            <a:r>
              <a:rPr lang="en-US" b="1" dirty="0" err="1">
                <a:solidFill>
                  <a:schemeClr val="accent2"/>
                </a:solidFill>
              </a:rPr>
              <a:t>dhyper</a:t>
            </a:r>
            <a:r>
              <a:rPr lang="en-US" b="1" dirty="0">
                <a:solidFill>
                  <a:schemeClr val="accent2"/>
                </a:solidFill>
              </a:rPr>
              <a:t>( 4, 5, 5, 6 )</a:t>
            </a:r>
          </a:p>
          <a:p>
            <a:r>
              <a:rPr lang="en-US" b="1" dirty="0">
                <a:solidFill>
                  <a:schemeClr val="accent2"/>
                </a:solidFill>
              </a:rPr>
              <a:t>[1] 0.2380952</a:t>
            </a:r>
          </a:p>
        </p:txBody>
      </p:sp>
    </p:spTree>
    <p:extLst>
      <p:ext uri="{BB962C8B-B14F-4D97-AF65-F5344CB8AC3E}">
        <p14:creationId xmlns:p14="http://schemas.microsoft.com/office/powerpoint/2010/main" val="407203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6BD1-17F4-4378-B5ED-C2FF70ABDA4B}"/>
              </a:ext>
            </a:extLst>
          </p:cNvPr>
          <p:cNvSpPr>
            <a:spLocks noGrp="1"/>
          </p:cNvSpPr>
          <p:nvPr>
            <p:ph type="title"/>
          </p:nvPr>
        </p:nvSpPr>
        <p:spPr/>
        <p:txBody>
          <a:bodyPr/>
          <a:lstStyle/>
          <a:p>
            <a:r>
              <a:rPr lang="en-US" dirty="0"/>
              <a:t>Hypergeometric distribution</a:t>
            </a:r>
          </a:p>
        </p:txBody>
      </p:sp>
      <p:sp>
        <p:nvSpPr>
          <p:cNvPr id="3" name="TextBox 2">
            <a:extLst>
              <a:ext uri="{FF2B5EF4-FFF2-40B4-BE49-F238E27FC236}">
                <a16:creationId xmlns:a16="http://schemas.microsoft.com/office/drawing/2014/main" id="{5FBBB183-FC45-4250-9E58-FF7E0E36EFC9}"/>
              </a:ext>
            </a:extLst>
          </p:cNvPr>
          <p:cNvSpPr txBox="1"/>
          <p:nvPr/>
        </p:nvSpPr>
        <p:spPr>
          <a:xfrm>
            <a:off x="1447800" y="1600200"/>
            <a:ext cx="6594690" cy="1323439"/>
          </a:xfrm>
          <a:prstGeom prst="rect">
            <a:avLst/>
          </a:prstGeom>
          <a:noFill/>
        </p:spPr>
        <p:txBody>
          <a:bodyPr wrap="none" rtlCol="0">
            <a:spAutoFit/>
          </a:bodyPr>
          <a:lstStyle/>
          <a:p>
            <a:r>
              <a:rPr lang="en-US" sz="2000" dirty="0"/>
              <a:t>Under the null hypothesis, i.e., the assumption that there is</a:t>
            </a:r>
          </a:p>
          <a:p>
            <a:r>
              <a:rPr lang="en-US" sz="2000" dirty="0"/>
              <a:t>no association between elevated levels of compound </a:t>
            </a:r>
            <a:r>
              <a:rPr lang="en-US" sz="2000" i="1" dirty="0"/>
              <a:t>C </a:t>
            </a:r>
            <a:r>
              <a:rPr lang="en-US" sz="2000" dirty="0"/>
              <a:t>and</a:t>
            </a:r>
          </a:p>
          <a:p>
            <a:r>
              <a:rPr lang="en-US" sz="2000" dirty="0"/>
              <a:t>presence of disease </a:t>
            </a:r>
            <a:r>
              <a:rPr lang="en-US" sz="2000" i="1" dirty="0"/>
              <a:t>D, t</a:t>
            </a:r>
            <a:r>
              <a:rPr lang="en-US" sz="2000" dirty="0"/>
              <a:t>he probability that all 5 patients have </a:t>
            </a:r>
          </a:p>
          <a:p>
            <a:r>
              <a:rPr lang="en-US" sz="2000" dirty="0"/>
              <a:t>elevated levels of C would be, </a:t>
            </a:r>
          </a:p>
        </p:txBody>
      </p:sp>
      <p:graphicFrame>
        <p:nvGraphicFramePr>
          <p:cNvPr id="7" name="Table 6">
            <a:extLst>
              <a:ext uri="{FF2B5EF4-FFF2-40B4-BE49-F238E27FC236}">
                <a16:creationId xmlns:a16="http://schemas.microsoft.com/office/drawing/2014/main" id="{321BB436-A448-4036-988A-A8C21835B97A}"/>
              </a:ext>
            </a:extLst>
          </p:cNvPr>
          <p:cNvGraphicFramePr>
            <a:graphicFrameLocks noGrp="1"/>
          </p:cNvGraphicFramePr>
          <p:nvPr>
            <p:extLst>
              <p:ext uri="{D42A27DB-BD31-4B8C-83A1-F6EECF244321}">
                <p14:modId xmlns:p14="http://schemas.microsoft.com/office/powerpoint/2010/main" val="2282510910"/>
              </p:ext>
            </p:extLst>
          </p:nvPr>
        </p:nvGraphicFramePr>
        <p:xfrm>
          <a:off x="1257300" y="3211879"/>
          <a:ext cx="6629400" cy="2291080"/>
        </p:xfrm>
        <a:graphic>
          <a:graphicData uri="http://schemas.openxmlformats.org/drawingml/2006/table">
            <a:tbl>
              <a:tblPr firstRow="1" bandRow="1"/>
              <a:tblGrid>
                <a:gridCol w="1787703">
                  <a:extLst>
                    <a:ext uri="{9D8B030D-6E8A-4147-A177-3AD203B41FA5}">
                      <a16:colId xmlns:a16="http://schemas.microsoft.com/office/drawing/2014/main" val="3351411364"/>
                    </a:ext>
                  </a:extLst>
                </a:gridCol>
                <a:gridCol w="1633923">
                  <a:extLst>
                    <a:ext uri="{9D8B030D-6E8A-4147-A177-3AD203B41FA5}">
                      <a16:colId xmlns:a16="http://schemas.microsoft.com/office/drawing/2014/main" val="666378091"/>
                    </a:ext>
                  </a:extLst>
                </a:gridCol>
                <a:gridCol w="1710813">
                  <a:extLst>
                    <a:ext uri="{9D8B030D-6E8A-4147-A177-3AD203B41FA5}">
                      <a16:colId xmlns:a16="http://schemas.microsoft.com/office/drawing/2014/main" val="2805796943"/>
                    </a:ext>
                  </a:extLst>
                </a:gridCol>
                <a:gridCol w="1496961">
                  <a:extLst>
                    <a:ext uri="{9D8B030D-6E8A-4147-A177-3AD203B41FA5}">
                      <a16:colId xmlns:a16="http://schemas.microsoft.com/office/drawing/2014/main" val="2383751569"/>
                    </a:ext>
                  </a:extLst>
                </a:gridCol>
              </a:tblGrid>
              <a:tr h="370840">
                <a:tc>
                  <a:txBody>
                    <a:bodyPr/>
                    <a:lstStyle/>
                    <a:p>
                      <a:endParaRPr lang="en-US" dirty="0"/>
                    </a:p>
                  </a:txBody>
                  <a:tcPr/>
                </a:tc>
                <a:tc>
                  <a:txBody>
                    <a:bodyPr/>
                    <a:lstStyle/>
                    <a:p>
                      <a:pPr algn="ctr"/>
                      <a:r>
                        <a:rPr lang="en-US" sz="1800" u="none" strike="noStrike" kern="1200" baseline="0" dirty="0"/>
                        <a:t>Patient with</a:t>
                      </a:r>
                    </a:p>
                    <a:p>
                      <a:pPr algn="ctr"/>
                      <a:r>
                        <a:rPr lang="en-US" sz="1800" u="none" strike="noStrike" kern="1200" baseline="0" dirty="0"/>
                        <a:t>disease D</a:t>
                      </a:r>
                      <a:endParaRPr lang="en-US" dirty="0"/>
                    </a:p>
                  </a:txBody>
                  <a:tcPr>
                    <a:solidFill>
                      <a:schemeClr val="accent1">
                        <a:lumMod val="60000"/>
                        <a:lumOff val="40000"/>
                      </a:schemeClr>
                    </a:solidFill>
                  </a:tcPr>
                </a:tc>
                <a:tc>
                  <a:txBody>
                    <a:bodyPr/>
                    <a:lstStyle/>
                    <a:p>
                      <a:pPr algn="ctr"/>
                      <a:r>
                        <a:rPr lang="en-US" sz="1800" u="none" strike="noStrike" kern="1200" baseline="0" dirty="0"/>
                        <a:t>Healthy control </a:t>
                      </a:r>
                    </a:p>
                    <a:p>
                      <a:pPr algn="ctr"/>
                      <a:r>
                        <a:rPr lang="en-US" sz="1800" u="none" strike="noStrike" kern="1200" baseline="0" dirty="0"/>
                        <a:t>subject</a:t>
                      </a:r>
                      <a:endParaRPr lang="en-US" dirty="0"/>
                    </a:p>
                  </a:txBody>
                  <a:tcPr>
                    <a:solidFill>
                      <a:schemeClr val="accent1">
                        <a:lumMod val="60000"/>
                        <a:lumOff val="40000"/>
                      </a:schemeClr>
                    </a:solidFill>
                  </a:tcPr>
                </a:tc>
                <a:tc>
                  <a:txBody>
                    <a:bodyPr/>
                    <a:lstStyle/>
                    <a:p>
                      <a:pPr algn="ctr"/>
                      <a:r>
                        <a:rPr lang="en-US" dirty="0"/>
                        <a:t>Total</a:t>
                      </a:r>
                    </a:p>
                  </a:txBody>
                  <a:tcPr>
                    <a:solidFill>
                      <a:schemeClr val="accent1">
                        <a:lumMod val="60000"/>
                        <a:lumOff val="40000"/>
                      </a:schemeClr>
                    </a:solidFill>
                  </a:tcPr>
                </a:tc>
                <a:extLst>
                  <a:ext uri="{0D108BD9-81ED-4DB2-BD59-A6C34878D82A}">
                    <a16:rowId xmlns:a16="http://schemas.microsoft.com/office/drawing/2014/main" val="3710902221"/>
                  </a:ext>
                </a:extLst>
              </a:tr>
              <a:tr h="370840">
                <a:tc>
                  <a:txBody>
                    <a:bodyPr/>
                    <a:lstStyle/>
                    <a:p>
                      <a:r>
                        <a:rPr lang="en-US" sz="1800" u="none" strike="noStrike" kern="1200" baseline="0" dirty="0"/>
                        <a:t>Elevated level of</a:t>
                      </a:r>
                    </a:p>
                    <a:p>
                      <a:r>
                        <a:rPr lang="en-US" sz="1800" u="none" strike="noStrike" kern="1200" baseline="0" dirty="0"/>
                        <a:t>compound C</a:t>
                      </a:r>
                      <a:endParaRPr lang="en-US" dirty="0"/>
                    </a:p>
                  </a:txBody>
                  <a:tcPr>
                    <a:solidFill>
                      <a:schemeClr val="accent1">
                        <a:lumMod val="60000"/>
                        <a:lumOff val="40000"/>
                      </a:schemeClr>
                    </a:solidFill>
                  </a:tcPr>
                </a:tc>
                <a:tc>
                  <a:txBody>
                    <a:bodyPr/>
                    <a:lstStyle/>
                    <a:p>
                      <a:pPr algn="ctr"/>
                      <a:r>
                        <a:rPr lang="en-US" dirty="0"/>
                        <a:t>5</a:t>
                      </a:r>
                    </a:p>
                  </a:txBody>
                  <a:tcPr>
                    <a:solidFill>
                      <a:srgbClr val="FFC000"/>
                    </a:solidFill>
                  </a:tcPr>
                </a:tc>
                <a:tc>
                  <a:txBody>
                    <a:bodyPr/>
                    <a:lstStyle/>
                    <a:p>
                      <a:pPr algn="ctr"/>
                      <a:r>
                        <a:rPr lang="en-US" dirty="0"/>
                        <a:t>1</a:t>
                      </a:r>
                    </a:p>
                  </a:txBody>
                  <a:tcPr>
                    <a:solidFill>
                      <a:srgbClr val="FFC000"/>
                    </a:solidFill>
                  </a:tcPr>
                </a:tc>
                <a:tc>
                  <a:txBody>
                    <a:bodyPr/>
                    <a:lstStyle/>
                    <a:p>
                      <a:pPr algn="ctr"/>
                      <a:r>
                        <a:rPr lang="en-US" dirty="0"/>
                        <a:t>6</a:t>
                      </a:r>
                    </a:p>
                  </a:txBody>
                  <a:tcPr>
                    <a:solidFill>
                      <a:srgbClr val="FFC000"/>
                    </a:solidFill>
                  </a:tcPr>
                </a:tc>
                <a:extLst>
                  <a:ext uri="{0D108BD9-81ED-4DB2-BD59-A6C34878D82A}">
                    <a16:rowId xmlns:a16="http://schemas.microsoft.com/office/drawing/2014/main" val="2616739226"/>
                  </a:ext>
                </a:extLst>
              </a:tr>
              <a:tr h="370840">
                <a:tc>
                  <a:txBody>
                    <a:bodyPr/>
                    <a:lstStyle/>
                    <a:p>
                      <a:r>
                        <a:rPr lang="en-US" sz="1800" u="none" strike="noStrike" kern="1200" baseline="0" dirty="0"/>
                        <a:t>Normal level of</a:t>
                      </a:r>
                    </a:p>
                    <a:p>
                      <a:r>
                        <a:rPr lang="en-US" sz="1800" u="none" strike="noStrike" kern="1200" baseline="0" dirty="0"/>
                        <a:t>compound C</a:t>
                      </a:r>
                      <a:endParaRPr lang="en-US" dirty="0"/>
                    </a:p>
                  </a:txBody>
                  <a:tcPr>
                    <a:solidFill>
                      <a:schemeClr val="accent1">
                        <a:lumMod val="60000"/>
                        <a:lumOff val="40000"/>
                      </a:schemeClr>
                    </a:solidFill>
                  </a:tcPr>
                </a:tc>
                <a:tc>
                  <a:txBody>
                    <a:bodyPr/>
                    <a:lstStyle/>
                    <a:p>
                      <a:pPr algn="ctr"/>
                      <a:r>
                        <a:rPr lang="en-US" dirty="0"/>
                        <a:t>0</a:t>
                      </a:r>
                    </a:p>
                  </a:txBody>
                  <a:tcPr>
                    <a:solidFill>
                      <a:srgbClr val="FFC000"/>
                    </a:solidFill>
                  </a:tcPr>
                </a:tc>
                <a:tc>
                  <a:txBody>
                    <a:bodyPr/>
                    <a:lstStyle/>
                    <a:p>
                      <a:pPr algn="ctr"/>
                      <a:r>
                        <a:rPr lang="en-US" dirty="0"/>
                        <a:t>4</a:t>
                      </a:r>
                    </a:p>
                  </a:txBody>
                  <a:tcPr>
                    <a:solidFill>
                      <a:srgbClr val="FFC000"/>
                    </a:solidFill>
                  </a:tcPr>
                </a:tc>
                <a:tc>
                  <a:txBody>
                    <a:bodyPr/>
                    <a:lstStyle/>
                    <a:p>
                      <a:pPr algn="ctr"/>
                      <a:r>
                        <a:rPr lang="en-US" dirty="0"/>
                        <a:t>4</a:t>
                      </a:r>
                    </a:p>
                  </a:txBody>
                  <a:tcPr>
                    <a:solidFill>
                      <a:srgbClr val="FFC000"/>
                    </a:solidFill>
                  </a:tcPr>
                </a:tc>
                <a:extLst>
                  <a:ext uri="{0D108BD9-81ED-4DB2-BD59-A6C34878D82A}">
                    <a16:rowId xmlns:a16="http://schemas.microsoft.com/office/drawing/2014/main" val="1153250715"/>
                  </a:ext>
                </a:extLst>
              </a:tr>
              <a:tr h="370840">
                <a:tc>
                  <a:txBody>
                    <a:bodyPr/>
                    <a:lstStyle/>
                    <a:p>
                      <a:r>
                        <a:rPr lang="en-US" dirty="0"/>
                        <a:t>Total</a:t>
                      </a:r>
                    </a:p>
                  </a:txBody>
                  <a:tcPr>
                    <a:solidFill>
                      <a:schemeClr val="accent1">
                        <a:lumMod val="60000"/>
                        <a:lumOff val="40000"/>
                      </a:schemeClr>
                    </a:solidFill>
                  </a:tcPr>
                </a:tc>
                <a:tc>
                  <a:txBody>
                    <a:bodyPr/>
                    <a:lstStyle/>
                    <a:p>
                      <a:pPr algn="ctr"/>
                      <a:r>
                        <a:rPr lang="en-US" dirty="0"/>
                        <a:t>5</a:t>
                      </a:r>
                    </a:p>
                  </a:txBody>
                  <a:tcPr>
                    <a:solidFill>
                      <a:srgbClr val="FFC000"/>
                    </a:solidFill>
                  </a:tcPr>
                </a:tc>
                <a:tc>
                  <a:txBody>
                    <a:bodyPr/>
                    <a:lstStyle/>
                    <a:p>
                      <a:pPr algn="ctr"/>
                      <a:r>
                        <a:rPr lang="en-US" dirty="0"/>
                        <a:t>5</a:t>
                      </a:r>
                    </a:p>
                  </a:txBody>
                  <a:tcPr>
                    <a:solidFill>
                      <a:srgbClr val="FFC000"/>
                    </a:solidFill>
                  </a:tcPr>
                </a:tc>
                <a:tc>
                  <a:txBody>
                    <a:bodyPr/>
                    <a:lstStyle/>
                    <a:p>
                      <a:pPr algn="ctr"/>
                      <a:r>
                        <a:rPr lang="en-US" dirty="0"/>
                        <a:t>10</a:t>
                      </a:r>
                    </a:p>
                  </a:txBody>
                  <a:tcPr>
                    <a:solidFill>
                      <a:srgbClr val="FFC000"/>
                    </a:solidFill>
                  </a:tcPr>
                </a:tc>
                <a:extLst>
                  <a:ext uri="{0D108BD9-81ED-4DB2-BD59-A6C34878D82A}">
                    <a16:rowId xmlns:a16="http://schemas.microsoft.com/office/drawing/2014/main" val="687360341"/>
                  </a:ext>
                </a:extLst>
              </a:tr>
            </a:tbl>
          </a:graphicData>
        </a:graphic>
      </p:graphicFrame>
      <p:sp>
        <p:nvSpPr>
          <p:cNvPr id="8" name="TextBox 7">
            <a:extLst>
              <a:ext uri="{FF2B5EF4-FFF2-40B4-BE49-F238E27FC236}">
                <a16:creationId xmlns:a16="http://schemas.microsoft.com/office/drawing/2014/main" id="{6369AB17-1C12-48AA-AF14-C42E7EAC82E7}"/>
              </a:ext>
            </a:extLst>
          </p:cNvPr>
          <p:cNvSpPr txBox="1"/>
          <p:nvPr/>
        </p:nvSpPr>
        <p:spPr>
          <a:xfrm>
            <a:off x="3668857" y="5638800"/>
            <a:ext cx="2060692" cy="923330"/>
          </a:xfrm>
          <a:prstGeom prst="rect">
            <a:avLst/>
          </a:prstGeom>
          <a:noFill/>
        </p:spPr>
        <p:txBody>
          <a:bodyPr wrap="none" rtlCol="0">
            <a:spAutoFit/>
          </a:bodyPr>
          <a:lstStyle/>
          <a:p>
            <a:r>
              <a:rPr lang="en-US" b="1" dirty="0">
                <a:solidFill>
                  <a:schemeClr val="accent2"/>
                </a:solidFill>
              </a:rPr>
              <a:t>in R:</a:t>
            </a:r>
          </a:p>
          <a:p>
            <a:r>
              <a:rPr lang="en-US" b="1" dirty="0">
                <a:solidFill>
                  <a:schemeClr val="accent2"/>
                </a:solidFill>
              </a:rPr>
              <a:t>&gt; </a:t>
            </a:r>
            <a:r>
              <a:rPr lang="en-US" b="1" dirty="0" err="1">
                <a:solidFill>
                  <a:schemeClr val="accent2"/>
                </a:solidFill>
              </a:rPr>
              <a:t>dhyper</a:t>
            </a:r>
            <a:r>
              <a:rPr lang="en-US" b="1" dirty="0">
                <a:solidFill>
                  <a:schemeClr val="accent2"/>
                </a:solidFill>
              </a:rPr>
              <a:t>( 5, 5, 5, 6 )</a:t>
            </a:r>
          </a:p>
          <a:p>
            <a:r>
              <a:rPr lang="en-US" b="1" dirty="0">
                <a:solidFill>
                  <a:schemeClr val="accent2"/>
                </a:solidFill>
              </a:rPr>
              <a:t>[1] 0.02380952</a:t>
            </a:r>
          </a:p>
        </p:txBody>
      </p:sp>
    </p:spTree>
    <p:extLst>
      <p:ext uri="{BB962C8B-B14F-4D97-AF65-F5344CB8AC3E}">
        <p14:creationId xmlns:p14="http://schemas.microsoft.com/office/powerpoint/2010/main" val="58253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6BD1-17F4-4378-B5ED-C2FF70ABDA4B}"/>
              </a:ext>
            </a:extLst>
          </p:cNvPr>
          <p:cNvSpPr>
            <a:spLocks noGrp="1"/>
          </p:cNvSpPr>
          <p:nvPr>
            <p:ph type="title"/>
          </p:nvPr>
        </p:nvSpPr>
        <p:spPr/>
        <p:txBody>
          <a:bodyPr/>
          <a:lstStyle/>
          <a:p>
            <a:r>
              <a:rPr lang="en-US" dirty="0"/>
              <a:t>Hypergeometric distribution</a:t>
            </a:r>
          </a:p>
        </p:txBody>
      </p:sp>
      <p:sp>
        <p:nvSpPr>
          <p:cNvPr id="3" name="TextBox 2">
            <a:extLst>
              <a:ext uri="{FF2B5EF4-FFF2-40B4-BE49-F238E27FC236}">
                <a16:creationId xmlns:a16="http://schemas.microsoft.com/office/drawing/2014/main" id="{5FBBB183-FC45-4250-9E58-FF7E0E36EFC9}"/>
              </a:ext>
            </a:extLst>
          </p:cNvPr>
          <p:cNvSpPr txBox="1"/>
          <p:nvPr/>
        </p:nvSpPr>
        <p:spPr>
          <a:xfrm>
            <a:off x="1447800" y="1600200"/>
            <a:ext cx="6502806" cy="1323439"/>
          </a:xfrm>
          <a:prstGeom prst="rect">
            <a:avLst/>
          </a:prstGeom>
          <a:noFill/>
        </p:spPr>
        <p:txBody>
          <a:bodyPr wrap="none" rtlCol="0">
            <a:spAutoFit/>
          </a:bodyPr>
          <a:lstStyle/>
          <a:p>
            <a:r>
              <a:rPr lang="en-US" sz="2000" dirty="0"/>
              <a:t>Under the null hypothesis, i.e., the assumption that there is</a:t>
            </a:r>
          </a:p>
          <a:p>
            <a:r>
              <a:rPr lang="en-US" sz="2000" dirty="0"/>
              <a:t>no association between elevated levels of compound </a:t>
            </a:r>
            <a:r>
              <a:rPr lang="en-US" sz="2000" i="1" dirty="0"/>
              <a:t>C </a:t>
            </a:r>
            <a:r>
              <a:rPr lang="en-US" sz="2000" dirty="0"/>
              <a:t>and</a:t>
            </a:r>
          </a:p>
          <a:p>
            <a:r>
              <a:rPr lang="en-US" sz="2000" dirty="0"/>
              <a:t>presence of disease </a:t>
            </a:r>
            <a:r>
              <a:rPr lang="en-US" sz="2000" i="1" dirty="0"/>
              <a:t>D, t</a:t>
            </a:r>
            <a:r>
              <a:rPr lang="en-US" sz="2000" dirty="0"/>
              <a:t>he probability that 4 or even more of</a:t>
            </a:r>
          </a:p>
          <a:p>
            <a:r>
              <a:rPr lang="en-US" sz="2000" dirty="0"/>
              <a:t>the patients have elevated levels of C,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AE58A2C-9487-4837-8A6D-F826F2AEE111}"/>
                  </a:ext>
                </a:extLst>
              </p:cNvPr>
              <p:cNvSpPr txBox="1"/>
              <p:nvPr/>
            </p:nvSpPr>
            <p:spPr>
              <a:xfrm>
                <a:off x="2933700" y="3294599"/>
                <a:ext cx="3581400" cy="846578"/>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f>
                      <m:fPr>
                        <m:ctrlPr>
                          <a:rPr lang="pt-BR" sz="2400" i="1" smtClean="0">
                            <a:latin typeface="Cambria Math" panose="02040503050406030204" pitchFamily="18" charset="0"/>
                          </a:rPr>
                        </m:ctrlPr>
                      </m:fPr>
                      <m:num>
                        <m:d>
                          <m:dPr>
                            <m:ctrlPr>
                              <a:rPr lang="pt-BR"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1">
                                    <a:latin typeface="Cambria Math" panose="02040503050406030204" pitchFamily="18" charset="0"/>
                                  </a:rPr>
                                  <m:t>5</m:t>
                                </m:r>
                              </m:e>
                              <m:e>
                                <m:r>
                                  <a:rPr lang="en-US" sz="2400" i="1">
                                    <a:latin typeface="Cambria Math" panose="02040503050406030204" pitchFamily="18" charset="0"/>
                                  </a:rPr>
                                  <m:t>4</m:t>
                                </m:r>
                              </m:e>
                            </m:eqArr>
                          </m:e>
                        </m:d>
                        <m:d>
                          <m:dPr>
                            <m:ctrlPr>
                              <a:rPr lang="pt-BR"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1">
                                    <a:latin typeface="Cambria Math" panose="02040503050406030204" pitchFamily="18" charset="0"/>
                                  </a:rPr>
                                  <m:t>5</m:t>
                                </m:r>
                              </m:e>
                              <m:e>
                                <m:r>
                                  <a:rPr lang="en-US" sz="2400" i="1">
                                    <a:latin typeface="Cambria Math" panose="02040503050406030204" pitchFamily="18" charset="0"/>
                                  </a:rPr>
                                  <m:t>2</m:t>
                                </m:r>
                              </m:e>
                            </m:eqArr>
                          </m:e>
                        </m:d>
                      </m:num>
                      <m:den>
                        <m:d>
                          <m:dPr>
                            <m:ctrlPr>
                              <a:rPr lang="pt-BR"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1">
                                    <a:latin typeface="Cambria Math" panose="02040503050406030204" pitchFamily="18" charset="0"/>
                                  </a:rPr>
                                  <m:t>10</m:t>
                                </m:r>
                              </m:e>
                              <m:e>
                                <m:r>
                                  <a:rPr lang="en-US" sz="2400" i="1">
                                    <a:latin typeface="Cambria Math" panose="02040503050406030204" pitchFamily="18" charset="0"/>
                                  </a:rPr>
                                  <m:t>6</m:t>
                                </m:r>
                              </m:e>
                            </m:eqArr>
                          </m:e>
                        </m:d>
                      </m:den>
                    </m:f>
                    <m:r>
                      <a:rPr lang="en-US" sz="2400" b="0" i="1" smtClean="0">
                        <a:latin typeface="Cambria Math" panose="02040503050406030204" pitchFamily="18" charset="0"/>
                      </a:rPr>
                      <m:t>+</m:t>
                    </m:r>
                    <m:f>
                      <m:fPr>
                        <m:ctrlPr>
                          <a:rPr lang="pt-BR" sz="2400" i="1" smtClean="0">
                            <a:latin typeface="Cambria Math" panose="02040503050406030204" pitchFamily="18" charset="0"/>
                          </a:rPr>
                        </m:ctrlPr>
                      </m:fPr>
                      <m:num>
                        <m:d>
                          <m:dPr>
                            <m:ctrlPr>
                              <a:rPr lang="pt-BR" sz="2400" i="1" smtClean="0">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5</m:t>
                                </m:r>
                              </m:e>
                              <m:e>
                                <m:r>
                                  <a:rPr lang="en-US" sz="2400" b="0" i="1" smtClean="0">
                                    <a:latin typeface="Cambria Math" panose="02040503050406030204" pitchFamily="18" charset="0"/>
                                  </a:rPr>
                                  <m:t>5</m:t>
                                </m:r>
                              </m:e>
                            </m:eqArr>
                          </m:e>
                        </m:d>
                        <m:d>
                          <m:dPr>
                            <m:ctrlPr>
                              <a:rPr lang="pt-BR" sz="2400" i="1" smtClean="0">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5</m:t>
                                </m:r>
                              </m:e>
                              <m:e>
                                <m:r>
                                  <a:rPr lang="en-US" sz="2400" b="0" i="1" smtClean="0">
                                    <a:latin typeface="Cambria Math" panose="02040503050406030204" pitchFamily="18" charset="0"/>
                                  </a:rPr>
                                  <m:t>2</m:t>
                                </m:r>
                              </m:e>
                            </m:eqArr>
                          </m:e>
                        </m:d>
                      </m:num>
                      <m:den>
                        <m:d>
                          <m:dPr>
                            <m:ctrlPr>
                              <a:rPr lang="pt-BR" sz="2400" i="1" smtClean="0">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10</m:t>
                                </m:r>
                              </m:e>
                              <m:e>
                                <m:r>
                                  <a:rPr lang="en-US" sz="2400" b="0" i="1" smtClean="0">
                                    <a:latin typeface="Cambria Math" panose="02040503050406030204" pitchFamily="18" charset="0"/>
                                  </a:rPr>
                                  <m:t>6</m:t>
                                </m:r>
                              </m:e>
                            </m:eqArr>
                          </m:e>
                        </m:d>
                      </m:den>
                    </m:f>
                  </m:oMath>
                </a14:m>
                <a:r>
                  <a:rPr lang="en-US" sz="2400" dirty="0"/>
                  <a:t>= 0.26</a:t>
                </a:r>
              </a:p>
            </p:txBody>
          </p:sp>
        </mc:Choice>
        <mc:Fallback xmlns="">
          <p:sp>
            <p:nvSpPr>
              <p:cNvPr id="9" name="TextBox 8">
                <a:extLst>
                  <a:ext uri="{FF2B5EF4-FFF2-40B4-BE49-F238E27FC236}">
                    <a16:creationId xmlns:a16="http://schemas.microsoft.com/office/drawing/2014/main" id="{1AE58A2C-9487-4837-8A6D-F826F2AEE111}"/>
                  </a:ext>
                </a:extLst>
              </p:cNvPr>
              <p:cNvSpPr txBox="1">
                <a:spLocks noRot="1" noChangeAspect="1" noMove="1" noResize="1" noEditPoints="1" noAdjustHandles="1" noChangeArrowheads="1" noChangeShapeType="1" noTextEdit="1"/>
              </p:cNvSpPr>
              <p:nvPr/>
            </p:nvSpPr>
            <p:spPr>
              <a:xfrm>
                <a:off x="2933700" y="3294599"/>
                <a:ext cx="3581400" cy="846578"/>
              </a:xfrm>
              <a:prstGeom prst="rect">
                <a:avLst/>
              </a:prstGeom>
              <a:blipFill>
                <a:blip r:embed="rId2"/>
                <a:stretch>
                  <a:fillRect b="-71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7FF6573C-7E9B-4788-8D58-39A3B0401CB0}"/>
              </a:ext>
            </a:extLst>
          </p:cNvPr>
          <p:cNvSpPr txBox="1"/>
          <p:nvPr/>
        </p:nvSpPr>
        <p:spPr>
          <a:xfrm>
            <a:off x="3124200" y="5638931"/>
            <a:ext cx="2895600" cy="923330"/>
          </a:xfrm>
          <a:prstGeom prst="rect">
            <a:avLst/>
          </a:prstGeom>
          <a:noFill/>
        </p:spPr>
        <p:txBody>
          <a:bodyPr wrap="square" rtlCol="0">
            <a:spAutoFit/>
          </a:bodyPr>
          <a:lstStyle/>
          <a:p>
            <a:r>
              <a:rPr lang="en-US" dirty="0"/>
              <a:t>in R:</a:t>
            </a:r>
          </a:p>
          <a:p>
            <a:r>
              <a:rPr lang="en-US" dirty="0"/>
              <a:t>&gt; 1 - </a:t>
            </a:r>
            <a:r>
              <a:rPr lang="en-US" dirty="0" err="1"/>
              <a:t>phyper</a:t>
            </a:r>
            <a:r>
              <a:rPr lang="en-US" dirty="0"/>
              <a:t>(3, 5, 5, 6 )</a:t>
            </a:r>
          </a:p>
          <a:p>
            <a:r>
              <a:rPr lang="en-US" dirty="0"/>
              <a:t>[1] 0.2619048</a:t>
            </a:r>
          </a:p>
        </p:txBody>
      </p:sp>
      <p:sp>
        <p:nvSpPr>
          <p:cNvPr id="11" name="TextBox 10">
            <a:extLst>
              <a:ext uri="{FF2B5EF4-FFF2-40B4-BE49-F238E27FC236}">
                <a16:creationId xmlns:a16="http://schemas.microsoft.com/office/drawing/2014/main" id="{BEF11ADC-27B4-46DA-AA54-3116F911E85D}"/>
              </a:ext>
            </a:extLst>
          </p:cNvPr>
          <p:cNvSpPr txBox="1"/>
          <p:nvPr/>
        </p:nvSpPr>
        <p:spPr>
          <a:xfrm>
            <a:off x="2933700" y="4512137"/>
            <a:ext cx="3429000" cy="584775"/>
          </a:xfrm>
          <a:prstGeom prst="rect">
            <a:avLst/>
          </a:prstGeom>
          <a:noFill/>
        </p:spPr>
        <p:txBody>
          <a:bodyPr wrap="square" rtlCol="0">
            <a:spAutoFit/>
          </a:bodyPr>
          <a:lstStyle/>
          <a:p>
            <a:r>
              <a:rPr lang="en-US" sz="3200" b="1" dirty="0">
                <a:solidFill>
                  <a:srgbClr val="FF0000"/>
                </a:solidFill>
              </a:rPr>
              <a:t>This is insignificant</a:t>
            </a:r>
          </a:p>
        </p:txBody>
      </p:sp>
    </p:spTree>
    <p:extLst>
      <p:ext uri="{BB962C8B-B14F-4D97-AF65-F5344CB8AC3E}">
        <p14:creationId xmlns:p14="http://schemas.microsoft.com/office/powerpoint/2010/main" val="231652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Hypergeometric Test (Right-tailed)</a:t>
            </a:r>
          </a:p>
        </p:txBody>
      </p:sp>
      <p:grpSp>
        <p:nvGrpSpPr>
          <p:cNvPr id="158" name="Group 157"/>
          <p:cNvGrpSpPr/>
          <p:nvPr/>
        </p:nvGrpSpPr>
        <p:grpSpPr>
          <a:xfrm>
            <a:off x="1747249" y="1444301"/>
            <a:ext cx="5062860" cy="1426502"/>
            <a:chOff x="1747249" y="1412402"/>
            <a:chExt cx="5062860" cy="1426502"/>
          </a:xfrm>
        </p:grpSpPr>
        <p:cxnSp>
          <p:nvCxnSpPr>
            <p:cNvPr id="10" name="Straight Arrow Connector 9"/>
            <p:cNvCxnSpPr/>
            <p:nvPr/>
          </p:nvCxnSpPr>
          <p:spPr>
            <a:xfrm>
              <a:off x="4038600" y="2067932"/>
              <a:ext cx="1376388" cy="265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1747249" y="1412402"/>
              <a:ext cx="1936865" cy="1426502"/>
              <a:chOff x="1056154" y="1796900"/>
              <a:chExt cx="1936865" cy="1426502"/>
            </a:xfrm>
          </p:grpSpPr>
          <p:sp>
            <p:nvSpPr>
              <p:cNvPr id="3" name="Oval 2"/>
              <p:cNvSpPr/>
              <p:nvPr/>
            </p:nvSpPr>
            <p:spPr>
              <a:xfrm>
                <a:off x="1066800" y="1809251"/>
                <a:ext cx="152400" cy="166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460199" y="2422507"/>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261729" y="1809251"/>
                <a:ext cx="152400" cy="166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658667" y="2422395"/>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655135" y="1802163"/>
                <a:ext cx="152400" cy="166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73882" y="2424112"/>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456661" y="1798618"/>
                <a:ext cx="152400" cy="166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853610" y="1803990"/>
                <a:ext cx="152400" cy="166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259944" y="2422395"/>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59705" y="2014816"/>
                <a:ext cx="152400" cy="166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254634" y="2014816"/>
                <a:ext cx="152400" cy="166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648040" y="2007728"/>
                <a:ext cx="152400" cy="166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449566" y="2004183"/>
                <a:ext cx="152400" cy="166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846515" y="2009555"/>
                <a:ext cx="152400" cy="166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70338" y="2216843"/>
                <a:ext cx="152400" cy="166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265267" y="2216843"/>
                <a:ext cx="152400" cy="166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658673" y="2209755"/>
                <a:ext cx="152400" cy="166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460199" y="2206210"/>
                <a:ext cx="152400" cy="166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857148" y="2211582"/>
                <a:ext cx="152400" cy="166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842955" y="2422394"/>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457863" y="1797013"/>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656331" y="1796901"/>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071546" y="1798618"/>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257608" y="1796901"/>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840619" y="1796900"/>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457852" y="2018368"/>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656320" y="2018256"/>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071535" y="2019973"/>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257597" y="2018256"/>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2840608" y="2018255"/>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2457852" y="2224153"/>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2656320" y="2224041"/>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071535" y="2225758"/>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257597" y="2224041"/>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2840608" y="2224040"/>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2447218" y="2424224"/>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645686" y="2424112"/>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060901" y="2425829"/>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246963" y="2424112"/>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829974" y="2424111"/>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453104" y="2628072"/>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651572" y="2627960"/>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66787" y="2629677"/>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252849" y="2627960"/>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835860" y="2627959"/>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2440123" y="2629789"/>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2638591" y="2629677"/>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053806" y="2631394"/>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239868" y="2629677"/>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822879" y="2629676"/>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442471" y="2840732"/>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640939" y="2840620"/>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56154" y="2842337"/>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242216" y="2840620"/>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825227" y="2840619"/>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429490" y="2842449"/>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627958" y="2842337"/>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043173" y="2844054"/>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2229235" y="2842337"/>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2812246" y="2842336"/>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453104" y="3053392"/>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651572" y="3053280"/>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66787" y="3054997"/>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252849" y="3053280"/>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835860" y="3053279"/>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2440123" y="3055109"/>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2638591" y="3054997"/>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2053806" y="3056714"/>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2239868" y="3054997"/>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822879" y="3054996"/>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p:cNvGrpSpPr/>
            <p:nvPr/>
          </p:nvGrpSpPr>
          <p:grpSpPr>
            <a:xfrm>
              <a:off x="5878037" y="1810996"/>
              <a:ext cx="932072" cy="591872"/>
              <a:chOff x="5406662" y="1850911"/>
              <a:chExt cx="932072" cy="591872"/>
            </a:xfrm>
          </p:grpSpPr>
          <p:sp>
            <p:nvSpPr>
              <p:cNvPr id="84" name="Oval 83"/>
              <p:cNvSpPr/>
              <p:nvPr/>
            </p:nvSpPr>
            <p:spPr>
              <a:xfrm>
                <a:off x="5420846" y="1873894"/>
                <a:ext cx="152400" cy="166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5615775" y="1873894"/>
                <a:ext cx="152400" cy="166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5810707" y="1863261"/>
                <a:ext cx="152400" cy="166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413751" y="2079459"/>
                <a:ext cx="152400" cy="166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5608680" y="2079459"/>
                <a:ext cx="152400" cy="166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5803612" y="2068826"/>
                <a:ext cx="152400" cy="166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6000272" y="1852628"/>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186334" y="1850911"/>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000261" y="2073983"/>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6186323" y="2072266"/>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5792979" y="2274490"/>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5991447" y="2274378"/>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5406662" y="2276095"/>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5592724" y="2274378"/>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6175735" y="2274377"/>
                <a:ext cx="152400" cy="166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9" name="Text Box 52"/>
          <p:cNvSpPr txBox="1">
            <a:spLocks noChangeArrowheads="1"/>
          </p:cNvSpPr>
          <p:nvPr/>
        </p:nvSpPr>
        <p:spPr bwMode="auto">
          <a:xfrm>
            <a:off x="2312546" y="2954072"/>
            <a:ext cx="4343400" cy="289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285750" indent="-285750" eaLnBrk="1" hangingPunct="1">
              <a:spcAft>
                <a:spcPct val="20000"/>
              </a:spcAft>
              <a:buFont typeface="Wingdings" pitchFamily="2" charset="2"/>
              <a:buChar char="Ø"/>
            </a:pPr>
            <a:r>
              <a:rPr lang="en-US" sz="1600" dirty="0"/>
              <a:t> An urn with two types of marbles:</a:t>
            </a:r>
          </a:p>
          <a:p>
            <a:pPr marL="1028700" lvl="1" eaLnBrk="1" hangingPunct="1">
              <a:spcAft>
                <a:spcPct val="20000"/>
              </a:spcAft>
              <a:buFont typeface="Wingdings" pitchFamily="2" charset="2"/>
              <a:buChar char="§"/>
            </a:pPr>
            <a:r>
              <a:rPr lang="en-US" sz="1200" b="1" dirty="0"/>
              <a:t>N total # of marbles</a:t>
            </a:r>
          </a:p>
          <a:p>
            <a:pPr marL="1028700" lvl="1" eaLnBrk="1" hangingPunct="1">
              <a:spcAft>
                <a:spcPct val="20000"/>
              </a:spcAft>
              <a:buFont typeface="Wingdings" pitchFamily="2" charset="2"/>
              <a:buChar char="§"/>
            </a:pPr>
            <a:r>
              <a:rPr lang="en-US" sz="1200" b="1" dirty="0"/>
              <a:t>Of which, m # of </a:t>
            </a:r>
            <a:r>
              <a:rPr lang="en-US" sz="1200" b="1" dirty="0">
                <a:solidFill>
                  <a:srgbClr val="FF0000"/>
                </a:solidFill>
              </a:rPr>
              <a:t>red </a:t>
            </a:r>
            <a:r>
              <a:rPr lang="en-US" sz="1200" b="1" dirty="0"/>
              <a:t>marbles</a:t>
            </a:r>
          </a:p>
          <a:p>
            <a:pPr marL="1028700" lvl="1" eaLnBrk="1" hangingPunct="1">
              <a:spcAft>
                <a:spcPct val="20000"/>
              </a:spcAft>
              <a:buFont typeface="Wingdings" pitchFamily="2" charset="2"/>
              <a:buChar char="§"/>
            </a:pPr>
            <a:r>
              <a:rPr lang="en-US" sz="1200" b="1" dirty="0"/>
              <a:t>Drawing a red marble is a success!</a:t>
            </a:r>
          </a:p>
          <a:p>
            <a:pPr marL="1028700" lvl="1" eaLnBrk="1" hangingPunct="1">
              <a:spcAft>
                <a:spcPct val="20000"/>
              </a:spcAft>
              <a:buFont typeface="Wingdings" pitchFamily="2" charset="2"/>
              <a:buChar char="§"/>
            </a:pPr>
            <a:r>
              <a:rPr lang="en-US" sz="1200" b="1" dirty="0"/>
              <a:t>Drawing a white marble is a failure!</a:t>
            </a:r>
          </a:p>
          <a:p>
            <a:pPr marL="285750" indent="-285750" eaLnBrk="1" hangingPunct="1">
              <a:spcAft>
                <a:spcPct val="20000"/>
              </a:spcAft>
              <a:buFont typeface="Wingdings" pitchFamily="2" charset="2"/>
              <a:buChar char="Ø"/>
            </a:pPr>
            <a:r>
              <a:rPr lang="en-US" sz="1600" dirty="0"/>
              <a:t>n is the # of marbles randomly drawn</a:t>
            </a:r>
          </a:p>
          <a:p>
            <a:pPr marL="285750" indent="-285750" eaLnBrk="1" hangingPunct="1">
              <a:spcAft>
                <a:spcPct val="20000"/>
              </a:spcAft>
              <a:buFont typeface="Wingdings" pitchFamily="2" charset="2"/>
              <a:buChar char="Ø"/>
            </a:pPr>
            <a:r>
              <a:rPr lang="en-US" sz="1600" dirty="0"/>
              <a:t>k is the # of successes (</a:t>
            </a:r>
            <a:r>
              <a:rPr lang="en-US" sz="1600" dirty="0">
                <a:solidFill>
                  <a:srgbClr val="FF0000"/>
                </a:solidFill>
              </a:rPr>
              <a:t>red marbles</a:t>
            </a:r>
            <a:r>
              <a:rPr lang="en-US" sz="1600" dirty="0"/>
              <a:t>)  in the sample</a:t>
            </a:r>
          </a:p>
          <a:p>
            <a:pPr marL="285750" indent="-285750" eaLnBrk="1" hangingPunct="1">
              <a:spcAft>
                <a:spcPct val="20000"/>
              </a:spcAft>
              <a:buFont typeface="Wingdings" pitchFamily="2" charset="2"/>
              <a:buChar char="Ø"/>
            </a:pPr>
            <a:r>
              <a:rPr lang="en-US" sz="1600" dirty="0"/>
              <a:t>Hypergeometric distribution gives the probability</a:t>
            </a:r>
          </a:p>
          <a:p>
            <a:pPr eaLnBrk="1" hangingPunct="1">
              <a:spcAft>
                <a:spcPct val="20000"/>
              </a:spcAft>
            </a:pPr>
            <a:endParaRPr lang="en-US" sz="1600" dirty="0"/>
          </a:p>
        </p:txBody>
      </p:sp>
      <p:grpSp>
        <p:nvGrpSpPr>
          <p:cNvPr id="162" name="Group 161"/>
          <p:cNvGrpSpPr/>
          <p:nvPr/>
        </p:nvGrpSpPr>
        <p:grpSpPr>
          <a:xfrm>
            <a:off x="2081250" y="5761203"/>
            <a:ext cx="5295888" cy="928688"/>
            <a:chOff x="2081250" y="5761203"/>
            <a:chExt cx="5295888" cy="928688"/>
          </a:xfrm>
        </p:grpSpPr>
        <p:pic>
          <p:nvPicPr>
            <p:cNvPr id="160" name="Picture 4" descr="hypergeometric_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250" y="5761203"/>
              <a:ext cx="297180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 name="Text Box 53"/>
            <p:cNvSpPr txBox="1">
              <a:spLocks noChangeArrowheads="1"/>
            </p:cNvSpPr>
            <p:nvPr/>
          </p:nvSpPr>
          <p:spPr bwMode="auto">
            <a:xfrm>
              <a:off x="5414988" y="5963230"/>
              <a:ext cx="1962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for </a:t>
              </a:r>
              <a:r>
                <a:rPr lang="en-US" i="1" dirty="0"/>
                <a:t>k</a:t>
              </a:r>
              <a:r>
                <a:rPr lang="en-US" dirty="0"/>
                <a:t> = 0,1,2,…,</a:t>
              </a:r>
              <a:r>
                <a:rPr lang="en-US" i="1" dirty="0"/>
                <a:t>n</a:t>
              </a:r>
            </a:p>
            <a:p>
              <a:pPr eaLnBrk="1" hangingPunct="1"/>
              <a:r>
                <a:rPr lang="en-US" i="1" dirty="0"/>
                <a:t>k&lt;=m, n-k &lt;=N-m</a:t>
              </a:r>
            </a:p>
          </p:txBody>
        </p:sp>
      </p:grpSp>
    </p:spTree>
    <p:extLst>
      <p:ext uri="{BB962C8B-B14F-4D97-AF65-F5344CB8AC3E}">
        <p14:creationId xmlns:p14="http://schemas.microsoft.com/office/powerpoint/2010/main" val="154961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Hypergeometric</a:t>
            </a:r>
            <a:r>
              <a:rPr lang="en-US" dirty="0"/>
              <a:t> distribution</a:t>
            </a:r>
          </a:p>
        </p:txBody>
      </p:sp>
      <p:sp>
        <p:nvSpPr>
          <p:cNvPr id="3" name="Content Placeholder 2"/>
          <p:cNvSpPr>
            <a:spLocks noGrp="1"/>
          </p:cNvSpPr>
          <p:nvPr>
            <p:ph idx="1"/>
          </p:nvPr>
        </p:nvSpPr>
        <p:spPr>
          <a:xfrm>
            <a:off x="457200" y="1600201"/>
            <a:ext cx="8229600" cy="1981200"/>
          </a:xfrm>
        </p:spPr>
        <p:txBody>
          <a:bodyPr>
            <a:normAutofit fontScale="92500" lnSpcReduction="10000"/>
          </a:bodyPr>
          <a:lstStyle/>
          <a:p>
            <a:r>
              <a:rPr lang="en-US" sz="2000" dirty="0"/>
              <a:t>Number of red ball: </a:t>
            </a:r>
            <a:r>
              <a:rPr lang="en-US" sz="2000" dirty="0">
                <a:solidFill>
                  <a:srgbClr val="FF0000"/>
                </a:solidFill>
              </a:rPr>
              <a:t>50</a:t>
            </a:r>
          </a:p>
          <a:p>
            <a:r>
              <a:rPr lang="en-US" sz="2000" dirty="0"/>
              <a:t>Number of white ball: 120</a:t>
            </a:r>
          </a:p>
          <a:p>
            <a:r>
              <a:rPr lang="en-US" sz="2000" dirty="0"/>
              <a:t>Number of ball drawn (without replacement): 36</a:t>
            </a:r>
          </a:p>
          <a:p>
            <a:r>
              <a:rPr lang="en-US" sz="2000" dirty="0"/>
              <a:t>Possible number of success ?? </a:t>
            </a:r>
          </a:p>
          <a:p>
            <a:pPr lvl="1"/>
            <a:r>
              <a:rPr lang="en-US" sz="1600" dirty="0"/>
              <a:t>(0,1, 2, ….36), </a:t>
            </a:r>
          </a:p>
          <a:p>
            <a:r>
              <a:rPr lang="en-US" sz="2000" dirty="0"/>
              <a:t>Probability to get </a:t>
            </a:r>
            <a:r>
              <a:rPr lang="en-US" sz="2000" dirty="0">
                <a:solidFill>
                  <a:srgbClr val="FF0000"/>
                </a:solidFill>
              </a:rPr>
              <a:t>20</a:t>
            </a:r>
            <a:r>
              <a:rPr lang="en-US" sz="2000" dirty="0"/>
              <a:t> red balls is: 0.0001494571</a:t>
            </a:r>
          </a:p>
        </p:txBody>
      </p:sp>
      <p:sp>
        <p:nvSpPr>
          <p:cNvPr id="5" name="TextBox 4"/>
          <p:cNvSpPr txBox="1"/>
          <p:nvPr/>
        </p:nvSpPr>
        <p:spPr>
          <a:xfrm>
            <a:off x="4205232" y="6356424"/>
            <a:ext cx="4886274" cy="261610"/>
          </a:xfrm>
          <a:prstGeom prst="rect">
            <a:avLst/>
          </a:prstGeom>
          <a:noFill/>
        </p:spPr>
        <p:txBody>
          <a:bodyPr wrap="none" rtlCol="0">
            <a:spAutoFit/>
          </a:bodyPr>
          <a:lstStyle/>
          <a:p>
            <a:r>
              <a:rPr lang="en-US" sz="1100" dirty="0"/>
              <a:t>http://www.aiaccess.net/English/Glossaries/GlosMod/e_gm_hypergeometric.htm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360" y="3515248"/>
            <a:ext cx="3342752" cy="3337778"/>
          </a:xfrm>
          <a:prstGeom prst="rect">
            <a:avLst/>
          </a:prstGeom>
        </p:spPr>
      </p:pic>
      <p:grpSp>
        <p:nvGrpSpPr>
          <p:cNvPr id="10" name="Group 9"/>
          <p:cNvGrpSpPr/>
          <p:nvPr/>
        </p:nvGrpSpPr>
        <p:grpSpPr>
          <a:xfrm>
            <a:off x="3352800" y="1584251"/>
            <a:ext cx="1969212" cy="369332"/>
            <a:chOff x="3352800" y="1584251"/>
            <a:chExt cx="1969212" cy="369332"/>
          </a:xfrm>
        </p:grpSpPr>
        <p:sp>
          <p:nvSpPr>
            <p:cNvPr id="4" name="TextBox 3"/>
            <p:cNvSpPr txBox="1"/>
            <p:nvPr/>
          </p:nvSpPr>
          <p:spPr>
            <a:xfrm>
              <a:off x="4953000" y="1584251"/>
              <a:ext cx="369012" cy="369332"/>
            </a:xfrm>
            <a:prstGeom prst="rect">
              <a:avLst/>
            </a:prstGeom>
            <a:noFill/>
          </p:spPr>
          <p:txBody>
            <a:bodyPr wrap="none" rtlCol="0">
              <a:spAutoFit/>
            </a:bodyPr>
            <a:lstStyle/>
            <a:p>
              <a:r>
                <a:rPr lang="en-US" dirty="0"/>
                <a:t>m</a:t>
              </a:r>
            </a:p>
          </p:txBody>
        </p:sp>
        <p:cxnSp>
          <p:nvCxnSpPr>
            <p:cNvPr id="8" name="Straight Arrow Connector 7"/>
            <p:cNvCxnSpPr/>
            <p:nvPr/>
          </p:nvCxnSpPr>
          <p:spPr>
            <a:xfrm flipH="1">
              <a:off x="3352800" y="1768917"/>
              <a:ext cx="1447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715000" y="1676400"/>
            <a:ext cx="638546" cy="521732"/>
            <a:chOff x="5715000" y="1676400"/>
            <a:chExt cx="638546" cy="521732"/>
          </a:xfrm>
        </p:grpSpPr>
        <p:sp>
          <p:nvSpPr>
            <p:cNvPr id="9" name="TextBox 8"/>
            <p:cNvSpPr txBox="1"/>
            <p:nvPr/>
          </p:nvSpPr>
          <p:spPr>
            <a:xfrm>
              <a:off x="6019800" y="1752600"/>
              <a:ext cx="333746" cy="369332"/>
            </a:xfrm>
            <a:prstGeom prst="rect">
              <a:avLst/>
            </a:prstGeom>
            <a:noFill/>
          </p:spPr>
          <p:txBody>
            <a:bodyPr wrap="none" rtlCol="0">
              <a:spAutoFit/>
            </a:bodyPr>
            <a:lstStyle/>
            <a:p>
              <a:r>
                <a:rPr lang="en-US" dirty="0"/>
                <a:t>N</a:t>
              </a:r>
            </a:p>
          </p:txBody>
        </p:sp>
        <p:sp>
          <p:nvSpPr>
            <p:cNvPr id="11" name="Right Brace 10"/>
            <p:cNvSpPr/>
            <p:nvPr/>
          </p:nvSpPr>
          <p:spPr>
            <a:xfrm>
              <a:off x="5715000" y="1676400"/>
              <a:ext cx="152400" cy="5217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5773534" y="2227222"/>
            <a:ext cx="1906694" cy="369332"/>
            <a:chOff x="3352800" y="1584251"/>
            <a:chExt cx="1906694" cy="369332"/>
          </a:xfrm>
        </p:grpSpPr>
        <p:sp>
          <p:nvSpPr>
            <p:cNvPr id="14" name="TextBox 13"/>
            <p:cNvSpPr txBox="1"/>
            <p:nvPr/>
          </p:nvSpPr>
          <p:spPr>
            <a:xfrm>
              <a:off x="4953000" y="1584251"/>
              <a:ext cx="306494" cy="369332"/>
            </a:xfrm>
            <a:prstGeom prst="rect">
              <a:avLst/>
            </a:prstGeom>
            <a:noFill/>
          </p:spPr>
          <p:txBody>
            <a:bodyPr wrap="none" rtlCol="0">
              <a:spAutoFit/>
            </a:bodyPr>
            <a:lstStyle/>
            <a:p>
              <a:r>
                <a:rPr lang="en-US" dirty="0"/>
                <a:t>n</a:t>
              </a:r>
            </a:p>
          </p:txBody>
        </p:sp>
        <p:cxnSp>
          <p:nvCxnSpPr>
            <p:cNvPr id="15" name="Straight Arrow Connector 14"/>
            <p:cNvCxnSpPr/>
            <p:nvPr/>
          </p:nvCxnSpPr>
          <p:spPr>
            <a:xfrm flipH="1">
              <a:off x="3352800" y="1768917"/>
              <a:ext cx="1447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6" name="Text Box 55"/>
          <p:cNvSpPr txBox="1">
            <a:spLocks noChangeArrowheads="1"/>
          </p:cNvSpPr>
          <p:nvPr/>
        </p:nvSpPr>
        <p:spPr bwMode="auto">
          <a:xfrm>
            <a:off x="5658292" y="3095370"/>
            <a:ext cx="22557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i="1" dirty="0"/>
              <a:t>p</a:t>
            </a:r>
            <a:r>
              <a:rPr lang="en-US" dirty="0"/>
              <a:t>(k=20, 36, 50, 170)</a:t>
            </a:r>
          </a:p>
        </p:txBody>
      </p:sp>
    </p:spTree>
    <p:extLst>
      <p:ext uri="{BB962C8B-B14F-4D97-AF65-F5344CB8AC3E}">
        <p14:creationId xmlns:p14="http://schemas.microsoft.com/office/powerpoint/2010/main" val="346183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2" presetClass="emph" presetSubtype="0" fill="hold" nodeType="clickEffect">
                                  <p:stCondLst>
                                    <p:cond delay="0"/>
                                  </p:stCondLst>
                                  <p:childTnLst>
                                    <p:animRot by="120000">
                                      <p:cBhvr>
                                        <p:cTn id="34" dur="100" fill="hold">
                                          <p:stCondLst>
                                            <p:cond delay="0"/>
                                          </p:stCondLst>
                                        </p:cTn>
                                        <p:tgtEl>
                                          <p:spTgt spid="3">
                                            <p:txEl>
                                              <p:pRg st="3" end="3"/>
                                            </p:txEl>
                                          </p:spTgt>
                                        </p:tgtEl>
                                        <p:attrNameLst>
                                          <p:attrName>r</p:attrName>
                                        </p:attrNameLst>
                                      </p:cBhvr>
                                    </p:animRot>
                                    <p:animRot by="-240000">
                                      <p:cBhvr>
                                        <p:cTn id="35" dur="200" fill="hold">
                                          <p:stCondLst>
                                            <p:cond delay="200"/>
                                          </p:stCondLst>
                                        </p:cTn>
                                        <p:tgtEl>
                                          <p:spTgt spid="3">
                                            <p:txEl>
                                              <p:pRg st="3" end="3"/>
                                            </p:txEl>
                                          </p:spTgt>
                                        </p:tgtEl>
                                        <p:attrNameLst>
                                          <p:attrName>r</p:attrName>
                                        </p:attrNameLst>
                                      </p:cBhvr>
                                    </p:animRot>
                                    <p:animRot by="240000">
                                      <p:cBhvr>
                                        <p:cTn id="36" dur="200" fill="hold">
                                          <p:stCondLst>
                                            <p:cond delay="400"/>
                                          </p:stCondLst>
                                        </p:cTn>
                                        <p:tgtEl>
                                          <p:spTgt spid="3">
                                            <p:txEl>
                                              <p:pRg st="3" end="3"/>
                                            </p:txEl>
                                          </p:spTgt>
                                        </p:tgtEl>
                                        <p:attrNameLst>
                                          <p:attrName>r</p:attrName>
                                        </p:attrNameLst>
                                      </p:cBhvr>
                                    </p:animRot>
                                    <p:animRot by="-240000">
                                      <p:cBhvr>
                                        <p:cTn id="37" dur="200" fill="hold">
                                          <p:stCondLst>
                                            <p:cond delay="600"/>
                                          </p:stCondLst>
                                        </p:cTn>
                                        <p:tgtEl>
                                          <p:spTgt spid="3">
                                            <p:txEl>
                                              <p:pRg st="3" end="3"/>
                                            </p:txEl>
                                          </p:spTgt>
                                        </p:tgtEl>
                                        <p:attrNameLst>
                                          <p:attrName>r</p:attrName>
                                        </p:attrNameLst>
                                      </p:cBhvr>
                                    </p:animRot>
                                    <p:animRot by="120000">
                                      <p:cBhvr>
                                        <p:cTn id="38" dur="200" fill="hold">
                                          <p:stCondLst>
                                            <p:cond delay="800"/>
                                          </p:stCondLst>
                                        </p:cTn>
                                        <p:tgtEl>
                                          <p:spTgt spid="3">
                                            <p:txEl>
                                              <p:pRg st="3" end="3"/>
                                            </p:txEl>
                                          </p:spTgt>
                                        </p:tgtEl>
                                        <p:attrNameLst>
                                          <p:attrName>r</p:attrName>
                                        </p:attrNameLst>
                                      </p:cBhvr>
                                    </p:animRo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6" presetClass="emph" presetSubtype="0" fill="hold" nodeType="clickEffect">
                                  <p:stCondLst>
                                    <p:cond delay="0"/>
                                  </p:stCondLst>
                                  <p:childTnLst>
                                    <p:animScale>
                                      <p:cBhvr>
                                        <p:cTn id="46" dur="2000" fill="hold"/>
                                        <p:tgtEl>
                                          <p:spTgt spid="3">
                                            <p:txEl>
                                              <p:pRg st="4" end="4"/>
                                            </p:txEl>
                                          </p:spTgt>
                                        </p:tgtEl>
                                      </p:cBhvr>
                                      <p:by x="150000" y="150000"/>
                                    </p:animScale>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609600"/>
            <a:ext cx="8763000" cy="1066799"/>
          </a:xfrm>
        </p:spPr>
        <p:txBody>
          <a:bodyPr>
            <a:noAutofit/>
          </a:bodyPr>
          <a:lstStyle/>
          <a:p>
            <a:pPr>
              <a:lnSpc>
                <a:spcPct val="70000"/>
              </a:lnSpc>
            </a:pPr>
            <a:r>
              <a:rPr lang="en-US" sz="3200" dirty="0"/>
              <a:t>Pathway analysis resources from the NIEHS Library</a:t>
            </a:r>
          </a:p>
        </p:txBody>
      </p:sp>
      <p:sp>
        <p:nvSpPr>
          <p:cNvPr id="8" name="Content Placeholder 2"/>
          <p:cNvSpPr txBox="1">
            <a:spLocks/>
          </p:cNvSpPr>
          <p:nvPr/>
        </p:nvSpPr>
        <p:spPr>
          <a:xfrm>
            <a:off x="7391400" y="1816100"/>
            <a:ext cx="1219200" cy="3300411"/>
          </a:xfrm>
          <a:prstGeom prst="rect">
            <a:avLst/>
          </a:prstGeom>
        </p:spPr>
        <p:style>
          <a:lnRef idx="1">
            <a:schemeClr val="accent6"/>
          </a:lnRef>
          <a:fillRef idx="2">
            <a:schemeClr val="accent6"/>
          </a:fillRef>
          <a:effectRef idx="1">
            <a:schemeClr val="accent6"/>
          </a:effectRef>
          <a:fontRef idx="minor">
            <a:schemeClr val="dk1"/>
          </a:fontRef>
        </p:style>
        <p:txBody>
          <a:bodyPr vert="horz" lIns="68580" tIns="34290" rIns="68580" bIns="3429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50"/>
              </a:spcBef>
              <a:buNone/>
            </a:pPr>
            <a:r>
              <a:rPr lang="en-US" sz="1350" dirty="0">
                <a:latin typeface="+mj-lt"/>
              </a:rPr>
              <a:t>Need more resources? Visit the NIEHS Library or email </a:t>
            </a:r>
            <a:r>
              <a:rPr lang="en-US" sz="1350" dirty="0">
                <a:latin typeface="+mj-lt"/>
                <a:hlinkClick r:id="rId2"/>
              </a:rPr>
              <a:t>library@niehs.nih.gov</a:t>
            </a:r>
            <a:r>
              <a:rPr lang="en-US" sz="1350" dirty="0">
                <a:latin typeface="+mj-lt"/>
              </a:rPr>
              <a:t>!</a:t>
            </a:r>
          </a:p>
        </p:txBody>
      </p:sp>
      <p:sp>
        <p:nvSpPr>
          <p:cNvPr id="5" name="Content Placeholder 4">
            <a:extLst>
              <a:ext uri="{FF2B5EF4-FFF2-40B4-BE49-F238E27FC236}">
                <a16:creationId xmlns:a16="http://schemas.microsoft.com/office/drawing/2014/main" id="{1255BC38-4681-4595-A781-AA44574635DD}"/>
              </a:ext>
            </a:extLst>
          </p:cNvPr>
          <p:cNvSpPr>
            <a:spLocks noGrp="1"/>
          </p:cNvSpPr>
          <p:nvPr>
            <p:ph idx="1"/>
          </p:nvPr>
        </p:nvSpPr>
        <p:spPr>
          <a:xfrm>
            <a:off x="190500" y="1981200"/>
            <a:ext cx="8534400" cy="4402932"/>
          </a:xfrm>
        </p:spPr>
        <p:txBody>
          <a:bodyPr>
            <a:noAutofit/>
          </a:bodyPr>
          <a:lstStyle/>
          <a:p>
            <a:pPr marL="0" indent="0">
              <a:lnSpc>
                <a:spcPct val="120000"/>
              </a:lnSpc>
              <a:buNone/>
            </a:pPr>
            <a:r>
              <a:rPr lang="en-US" sz="1800" b="1" dirty="0"/>
              <a:t>Print</a:t>
            </a:r>
          </a:p>
          <a:p>
            <a:pPr>
              <a:lnSpc>
                <a:spcPct val="120000"/>
              </a:lnSpc>
            </a:pPr>
            <a:r>
              <a:rPr lang="en-US" sz="1800" i="1" u="sng" dirty="0">
                <a:hlinkClick r:id="rId3"/>
              </a:rPr>
              <a:t>Decoding the Language of Genetics</a:t>
            </a:r>
            <a:r>
              <a:rPr lang="en-US" sz="1800" i="1" dirty="0"/>
              <a:t> </a:t>
            </a:r>
            <a:r>
              <a:rPr lang="en-US" sz="1800" dirty="0"/>
              <a:t>(2015)</a:t>
            </a:r>
          </a:p>
          <a:p>
            <a:pPr>
              <a:lnSpc>
                <a:spcPct val="120000"/>
              </a:lnSpc>
            </a:pPr>
            <a:r>
              <a:rPr lang="en-US" sz="1800" i="1" u="sng" dirty="0">
                <a:hlinkClick r:id="rId4"/>
              </a:rPr>
              <a:t>A Bioinformatics Guide for Molecular Biologists</a:t>
            </a:r>
            <a:r>
              <a:rPr lang="en-US" sz="1800" i="1" dirty="0"/>
              <a:t> </a:t>
            </a:r>
            <a:r>
              <a:rPr lang="en-US" sz="1800" dirty="0"/>
              <a:t>(2014)</a:t>
            </a:r>
          </a:p>
          <a:p>
            <a:pPr marL="0" indent="0">
              <a:lnSpc>
                <a:spcPct val="120000"/>
              </a:lnSpc>
              <a:buNone/>
            </a:pPr>
            <a:r>
              <a:rPr lang="en-US" sz="1800" b="1" dirty="0"/>
              <a:t>eBooks</a:t>
            </a:r>
            <a:endParaRPr lang="en-US" sz="1800" b="1" dirty="0">
              <a:hlinkClick r:id="rId5">
                <a:extLst>
                  <a:ext uri="{A12FA001-AC4F-418D-AE19-62706E023703}">
                    <ahyp:hlinkClr xmlns:ahyp="http://schemas.microsoft.com/office/drawing/2018/hyperlinkcolor" val="tx"/>
                  </a:ext>
                </a:extLst>
              </a:hlinkClick>
            </a:endParaRPr>
          </a:p>
          <a:p>
            <a:pPr>
              <a:lnSpc>
                <a:spcPct val="120000"/>
              </a:lnSpc>
            </a:pPr>
            <a:r>
              <a:rPr lang="en-US" sz="1800" i="1" u="sng" dirty="0">
                <a:hlinkClick r:id="rId6"/>
              </a:rPr>
              <a:t>Computational Methods for Single-Cell Data Analysis</a:t>
            </a:r>
            <a:r>
              <a:rPr lang="en-US" sz="1800" i="1" dirty="0"/>
              <a:t> </a:t>
            </a:r>
            <a:r>
              <a:rPr lang="en-US" sz="1800" dirty="0"/>
              <a:t>(2019)</a:t>
            </a:r>
          </a:p>
          <a:p>
            <a:pPr>
              <a:lnSpc>
                <a:spcPct val="120000"/>
              </a:lnSpc>
            </a:pPr>
            <a:r>
              <a:rPr lang="en-US" sz="1800" i="1" u="sng" dirty="0">
                <a:hlinkClick r:id="rId7"/>
              </a:rPr>
              <a:t>High-Throughput Metabolomics Methods and Protocols</a:t>
            </a:r>
            <a:r>
              <a:rPr lang="en-US" sz="1800" i="1" dirty="0"/>
              <a:t> </a:t>
            </a:r>
            <a:r>
              <a:rPr lang="en-US" sz="1800" dirty="0"/>
              <a:t>(2019)</a:t>
            </a:r>
          </a:p>
          <a:p>
            <a:pPr>
              <a:lnSpc>
                <a:spcPct val="120000"/>
              </a:lnSpc>
            </a:pPr>
            <a:r>
              <a:rPr lang="en-US" sz="1800" i="1" u="sng" dirty="0">
                <a:hlinkClick r:id="rId8"/>
              </a:rPr>
              <a:t>Synthetic Metabolic Pathways Methods and Protocols</a:t>
            </a:r>
            <a:r>
              <a:rPr lang="en-US" sz="1800" i="1" dirty="0"/>
              <a:t> </a:t>
            </a:r>
            <a:r>
              <a:rPr lang="en-US" sz="1800" dirty="0"/>
              <a:t>(2018)</a:t>
            </a:r>
          </a:p>
          <a:p>
            <a:pPr>
              <a:lnSpc>
                <a:spcPct val="120000"/>
              </a:lnSpc>
            </a:pPr>
            <a:r>
              <a:rPr lang="en-US" sz="1800" i="1" u="sng" dirty="0">
                <a:hlinkClick r:id="rId9"/>
              </a:rPr>
              <a:t>Biological Networks and Pathway Analysis</a:t>
            </a:r>
            <a:r>
              <a:rPr lang="en-US" sz="1800" i="1" dirty="0"/>
              <a:t> </a:t>
            </a:r>
            <a:r>
              <a:rPr lang="en-US" sz="1800" dirty="0"/>
              <a:t>(2017)</a:t>
            </a:r>
          </a:p>
          <a:p>
            <a:pPr>
              <a:lnSpc>
                <a:spcPct val="120000"/>
              </a:lnSpc>
            </a:pPr>
            <a:r>
              <a:rPr lang="en-US" sz="1800" i="1" u="sng" dirty="0">
                <a:hlinkClick r:id="rId10"/>
              </a:rPr>
              <a:t>Computational Methods for Processing and Analysis of Biological Pathways</a:t>
            </a:r>
            <a:r>
              <a:rPr lang="en-US" sz="1800" i="1" dirty="0"/>
              <a:t> </a:t>
            </a:r>
            <a:r>
              <a:rPr lang="en-US" sz="1800" dirty="0"/>
              <a:t>(2017)</a:t>
            </a:r>
          </a:p>
          <a:p>
            <a:pPr>
              <a:lnSpc>
                <a:spcPct val="120000"/>
              </a:lnSpc>
            </a:pPr>
            <a:r>
              <a:rPr lang="en-US" sz="1800" i="1" u="sng" dirty="0">
                <a:hlinkClick r:id="rId11"/>
              </a:rPr>
              <a:t>Computational Systems Toxicology</a:t>
            </a:r>
            <a:r>
              <a:rPr lang="en-US" sz="1800" i="1" dirty="0"/>
              <a:t> </a:t>
            </a:r>
            <a:r>
              <a:rPr lang="en-US" sz="1800" dirty="0"/>
              <a:t>(2015)</a:t>
            </a:r>
          </a:p>
        </p:txBody>
      </p:sp>
    </p:spTree>
    <p:extLst>
      <p:ext uri="{BB962C8B-B14F-4D97-AF65-F5344CB8AC3E}">
        <p14:creationId xmlns:p14="http://schemas.microsoft.com/office/powerpoint/2010/main" val="1953110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228600"/>
            <a:ext cx="8229600" cy="990600"/>
          </a:xfrm>
        </p:spPr>
        <p:txBody>
          <a:bodyPr>
            <a:normAutofit/>
          </a:bodyPr>
          <a:lstStyle/>
          <a:p>
            <a:r>
              <a:rPr lang="en-US" sz="4000" dirty="0"/>
              <a:t>Pathway analysis (behind the scene)</a:t>
            </a:r>
            <a:endParaRPr lang="en-US" sz="2400" i="1" dirty="0"/>
          </a:p>
        </p:txBody>
      </p:sp>
      <p:sp>
        <p:nvSpPr>
          <p:cNvPr id="24580" name="Rectangle 8"/>
          <p:cNvSpPr>
            <a:spLocks noChangeArrowheads="1"/>
          </p:cNvSpPr>
          <p:nvPr/>
        </p:nvSpPr>
        <p:spPr bwMode="auto">
          <a:xfrm>
            <a:off x="1219200" y="2020888"/>
            <a:ext cx="67056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dirty="0"/>
              <a:t>		DEG	 Not DEGs         totals </a:t>
            </a:r>
          </a:p>
          <a:p>
            <a:pPr>
              <a:spcBef>
                <a:spcPct val="50000"/>
              </a:spcBef>
            </a:pPr>
            <a:r>
              <a:rPr lang="en-US" dirty="0"/>
              <a:t>In a GO category	</a:t>
            </a:r>
            <a:r>
              <a:rPr lang="en-US" b="1" dirty="0">
                <a:solidFill>
                  <a:srgbClr val="FF0000"/>
                </a:solidFill>
              </a:rPr>
              <a:t>  x </a:t>
            </a:r>
            <a:r>
              <a:rPr lang="en-US" dirty="0"/>
              <a:t>	     m-x 	         </a:t>
            </a:r>
            <a:r>
              <a:rPr lang="en-US" b="1" dirty="0">
                <a:solidFill>
                  <a:srgbClr val="FF0000"/>
                </a:solidFill>
              </a:rPr>
              <a:t>  m </a:t>
            </a:r>
          </a:p>
          <a:p>
            <a:pPr>
              <a:spcBef>
                <a:spcPct val="50000"/>
              </a:spcBef>
            </a:pPr>
            <a:r>
              <a:rPr lang="en-US" dirty="0"/>
              <a:t>Not in GO category 	 k-x 	     </a:t>
            </a:r>
            <a:r>
              <a:rPr lang="en-US" dirty="0" err="1"/>
              <a:t>n-k+x</a:t>
            </a:r>
            <a:r>
              <a:rPr lang="en-US" dirty="0"/>
              <a:t> 	           n </a:t>
            </a:r>
          </a:p>
          <a:p>
            <a:pPr>
              <a:spcBef>
                <a:spcPct val="50000"/>
              </a:spcBef>
            </a:pPr>
            <a:r>
              <a:rPr lang="en-US" dirty="0"/>
              <a:t>totals 		 k 	     </a:t>
            </a:r>
            <a:r>
              <a:rPr lang="en-US" dirty="0" err="1"/>
              <a:t>m+n</a:t>
            </a:r>
            <a:r>
              <a:rPr lang="en-US" dirty="0"/>
              <a:t> -k         m + n (genes on array)</a:t>
            </a:r>
          </a:p>
          <a:p>
            <a:pPr>
              <a:spcBef>
                <a:spcPct val="50000"/>
              </a:spcBef>
            </a:pPr>
            <a:endParaRPr lang="en-US" dirty="0"/>
          </a:p>
        </p:txBody>
      </p:sp>
      <p:sp>
        <p:nvSpPr>
          <p:cNvPr id="24581" name="Text Box 11"/>
          <p:cNvSpPr txBox="1">
            <a:spLocks noChangeArrowheads="1"/>
          </p:cNvSpPr>
          <p:nvPr/>
        </p:nvSpPr>
        <p:spPr bwMode="auto">
          <a:xfrm>
            <a:off x="3124200" y="1487488"/>
            <a:ext cx="2012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u="sng" dirty="0"/>
              <a:t>Contingency table</a:t>
            </a:r>
          </a:p>
        </p:txBody>
      </p:sp>
      <p:sp>
        <p:nvSpPr>
          <p:cNvPr id="2" name="TextBox 1"/>
          <p:cNvSpPr txBox="1"/>
          <p:nvPr/>
        </p:nvSpPr>
        <p:spPr>
          <a:xfrm>
            <a:off x="1524000" y="3886200"/>
            <a:ext cx="5881034" cy="1477328"/>
          </a:xfrm>
          <a:prstGeom prst="rect">
            <a:avLst/>
          </a:prstGeom>
          <a:noFill/>
        </p:spPr>
        <p:txBody>
          <a:bodyPr wrap="none" rtlCol="0">
            <a:spAutoFit/>
          </a:bodyPr>
          <a:lstStyle/>
          <a:p>
            <a:r>
              <a:rPr lang="en-US" dirty="0"/>
              <a:t>So, now you are probably given something like the following:</a:t>
            </a:r>
          </a:p>
          <a:p>
            <a:r>
              <a:rPr lang="en-US" dirty="0"/>
              <a:t>x   &lt;- </a:t>
            </a:r>
            <a:r>
              <a:rPr lang="en-US" dirty="0">
                <a:solidFill>
                  <a:srgbClr val="FF0000"/>
                </a:solidFill>
              </a:rPr>
              <a:t>5 </a:t>
            </a:r>
            <a:r>
              <a:rPr lang="en-US" dirty="0"/>
              <a:t>     #</a:t>
            </a:r>
            <a:r>
              <a:rPr lang="en-US" dirty="0" err="1"/>
              <a:t>num_of_DEG</a:t>
            </a:r>
            <a:r>
              <a:rPr lang="en-US" dirty="0"/>
              <a:t> in GO</a:t>
            </a:r>
          </a:p>
          <a:p>
            <a:r>
              <a:rPr lang="en-US" dirty="0"/>
              <a:t>m &lt;- </a:t>
            </a:r>
            <a:r>
              <a:rPr lang="en-US" dirty="0">
                <a:solidFill>
                  <a:srgbClr val="FF0000"/>
                </a:solidFill>
              </a:rPr>
              <a:t>20</a:t>
            </a:r>
            <a:r>
              <a:rPr lang="en-US" dirty="0"/>
              <a:t>    #</a:t>
            </a:r>
            <a:r>
              <a:rPr lang="en-US" dirty="0" err="1"/>
              <a:t>num_of_gene</a:t>
            </a:r>
            <a:r>
              <a:rPr lang="en-US" dirty="0"/>
              <a:t> on chip in GO</a:t>
            </a:r>
          </a:p>
          <a:p>
            <a:r>
              <a:rPr lang="en-US" dirty="0"/>
              <a:t>n  &lt;- 500  #</a:t>
            </a:r>
            <a:r>
              <a:rPr lang="en-US" dirty="0" err="1"/>
              <a:t>num_of_gene</a:t>
            </a:r>
            <a:r>
              <a:rPr lang="en-US" dirty="0"/>
              <a:t> on chip NOT in GO</a:t>
            </a:r>
          </a:p>
          <a:p>
            <a:r>
              <a:rPr lang="en-US" dirty="0"/>
              <a:t>k   &lt;- 40    #</a:t>
            </a:r>
            <a:r>
              <a:rPr lang="en-US" dirty="0" err="1"/>
              <a:t>num_of_DEG</a:t>
            </a:r>
            <a:endParaRPr lang="en-US" dirty="0"/>
          </a:p>
        </p:txBody>
      </p:sp>
      <p:sp>
        <p:nvSpPr>
          <p:cNvPr id="4" name="TextBox 3"/>
          <p:cNvSpPr txBox="1"/>
          <p:nvPr/>
        </p:nvSpPr>
        <p:spPr>
          <a:xfrm>
            <a:off x="764998" y="5389486"/>
            <a:ext cx="7778604" cy="1169551"/>
          </a:xfrm>
          <a:prstGeom prst="rect">
            <a:avLst/>
          </a:prstGeom>
          <a:noFill/>
        </p:spPr>
        <p:txBody>
          <a:bodyPr wrap="none" rtlCol="0">
            <a:spAutoFit/>
          </a:bodyPr>
          <a:lstStyle/>
          <a:p>
            <a:r>
              <a:rPr lang="en-US" dirty="0"/>
              <a:t>Hypergeometric test vs. FET, we shall get same result</a:t>
            </a:r>
          </a:p>
          <a:p>
            <a:endParaRPr lang="en-US" dirty="0"/>
          </a:p>
          <a:p>
            <a:pPr marL="285750" indent="-285750">
              <a:buFont typeface="Wingdings" panose="05000000000000000000" pitchFamily="2" charset="2"/>
              <a:buChar char="§"/>
            </a:pPr>
            <a:r>
              <a:rPr lang="en-US" dirty="0"/>
              <a:t>	</a:t>
            </a:r>
            <a:r>
              <a:rPr lang="en-US" sz="1600" b="1" i="1" u="sng" dirty="0" err="1"/>
              <a:t>phyper</a:t>
            </a:r>
            <a:r>
              <a:rPr lang="en-US" sz="1600" b="1" i="1" u="sng" dirty="0">
                <a:solidFill>
                  <a:srgbClr val="FF0000"/>
                </a:solidFill>
              </a:rPr>
              <a:t>((x-1),</a:t>
            </a:r>
            <a:r>
              <a:rPr lang="en-US" sz="1600" b="1" i="1" u="sng" dirty="0"/>
              <a:t> m, n, k, </a:t>
            </a:r>
            <a:r>
              <a:rPr lang="en-US" sz="1600" b="1" i="1" u="sng" dirty="0" err="1"/>
              <a:t>lower.tail</a:t>
            </a:r>
            <a:r>
              <a:rPr lang="en-US" sz="1600" b="1" i="1" u="sng" dirty="0"/>
              <a:t>=FALSE)</a:t>
            </a:r>
          </a:p>
          <a:p>
            <a:pPr marL="285750" indent="-285750">
              <a:buFont typeface="Wingdings" panose="05000000000000000000" pitchFamily="2" charset="2"/>
              <a:buChar char="§"/>
            </a:pPr>
            <a:r>
              <a:rPr lang="en-US" sz="1600" b="1" i="1" dirty="0"/>
              <a:t>	</a:t>
            </a:r>
            <a:r>
              <a:rPr lang="en-US" sz="1600" b="1" i="1" u="sng" dirty="0"/>
              <a:t>(</a:t>
            </a:r>
            <a:r>
              <a:rPr lang="en-US" sz="1600" b="1" i="1" u="sng" dirty="0" err="1"/>
              <a:t>fisher.test</a:t>
            </a:r>
            <a:r>
              <a:rPr lang="en-US" sz="1600" b="1" i="1" u="sng" dirty="0"/>
              <a:t>(matrix(c(x,(k-x), (m-x), (</a:t>
            </a:r>
            <a:r>
              <a:rPr lang="en-US" sz="1600" b="1" i="1" u="sng" dirty="0" err="1"/>
              <a:t>n-k+x</a:t>
            </a:r>
            <a:r>
              <a:rPr lang="en-US" sz="1600" b="1" i="1" u="sng" dirty="0"/>
              <a:t>)),2,2), alternative='greater'))$</a:t>
            </a:r>
            <a:r>
              <a:rPr lang="en-US" sz="1600" b="1" i="1" u="sng" dirty="0" err="1"/>
              <a:t>p.value</a:t>
            </a:r>
            <a:endParaRPr lang="en-US" sz="1600" b="1" i="1" u="sng" dirty="0"/>
          </a:p>
        </p:txBody>
      </p:sp>
      <p:grpSp>
        <p:nvGrpSpPr>
          <p:cNvPr id="6" name="Group 5"/>
          <p:cNvGrpSpPr/>
          <p:nvPr/>
        </p:nvGrpSpPr>
        <p:grpSpPr>
          <a:xfrm>
            <a:off x="906182" y="4571699"/>
            <a:ext cx="436725" cy="404336"/>
            <a:chOff x="821118" y="4592965"/>
            <a:chExt cx="436725" cy="404336"/>
          </a:xfrm>
        </p:grpSpPr>
        <p:sp>
          <p:nvSpPr>
            <p:cNvPr id="3" name="TextBox 2"/>
            <p:cNvSpPr txBox="1"/>
            <p:nvPr/>
          </p:nvSpPr>
          <p:spPr>
            <a:xfrm>
              <a:off x="821118" y="4610467"/>
              <a:ext cx="333746" cy="369332"/>
            </a:xfrm>
            <a:prstGeom prst="rect">
              <a:avLst/>
            </a:prstGeom>
            <a:noFill/>
          </p:spPr>
          <p:txBody>
            <a:bodyPr wrap="none" rtlCol="0">
              <a:spAutoFit/>
            </a:bodyPr>
            <a:lstStyle/>
            <a:p>
              <a:r>
                <a:rPr lang="en-US" dirty="0"/>
                <a:t>N</a:t>
              </a:r>
            </a:p>
          </p:txBody>
        </p:sp>
        <p:sp>
          <p:nvSpPr>
            <p:cNvPr id="5" name="Left Brace 4"/>
            <p:cNvSpPr/>
            <p:nvPr/>
          </p:nvSpPr>
          <p:spPr>
            <a:xfrm>
              <a:off x="1212124" y="4592965"/>
              <a:ext cx="45719" cy="404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 name="Rectangle 6">
            <a:extLst>
              <a:ext uri="{FF2B5EF4-FFF2-40B4-BE49-F238E27FC236}">
                <a16:creationId xmlns:a16="http://schemas.microsoft.com/office/drawing/2014/main" id="{41C5F817-21D5-40C7-A416-FBD0AD45484A}"/>
              </a:ext>
            </a:extLst>
          </p:cNvPr>
          <p:cNvSpPr/>
          <p:nvPr/>
        </p:nvSpPr>
        <p:spPr>
          <a:xfrm>
            <a:off x="5257800" y="1905000"/>
            <a:ext cx="2438400" cy="17526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1136C49-6879-492E-AF5F-29E116A15CAB}"/>
              </a:ext>
            </a:extLst>
          </p:cNvPr>
          <p:cNvSpPr/>
          <p:nvPr/>
        </p:nvSpPr>
        <p:spPr>
          <a:xfrm>
            <a:off x="3078935" y="1867332"/>
            <a:ext cx="533400" cy="17526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954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p:bldP spid="4" grpId="0"/>
      <p:bldP spid="7"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9D3B13-6A4A-4DA2-B405-3E95EF39CDA1}"/>
              </a:ext>
            </a:extLst>
          </p:cNvPr>
          <p:cNvPicPr>
            <a:picLocks noChangeAspect="1"/>
          </p:cNvPicPr>
          <p:nvPr/>
        </p:nvPicPr>
        <p:blipFill>
          <a:blip r:embed="rId2"/>
          <a:stretch>
            <a:fillRect/>
          </a:stretch>
        </p:blipFill>
        <p:spPr>
          <a:xfrm>
            <a:off x="714375" y="695325"/>
            <a:ext cx="7715250" cy="5467350"/>
          </a:xfrm>
          <a:prstGeom prst="rect">
            <a:avLst/>
          </a:prstGeom>
        </p:spPr>
      </p:pic>
    </p:spTree>
    <p:extLst>
      <p:ext uri="{BB962C8B-B14F-4D97-AF65-F5344CB8AC3E}">
        <p14:creationId xmlns:p14="http://schemas.microsoft.com/office/powerpoint/2010/main" val="73696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290629" y="88602"/>
            <a:ext cx="8610600" cy="1066800"/>
          </a:xfrm>
          <a:solidFill>
            <a:schemeClr val="bg1"/>
          </a:solidFill>
        </p:spPr>
        <p:txBody>
          <a:bodyPr>
            <a:normAutofit fontScale="90000"/>
          </a:bodyPr>
          <a:lstStyle/>
          <a:p>
            <a:pPr eaLnBrk="1" hangingPunct="1"/>
            <a:r>
              <a:rPr lang="en-US" sz="3600" dirty="0"/>
              <a:t>Ingenuity Pathway Analysis (IPA) </a:t>
            </a:r>
            <a:br>
              <a:rPr lang="en-US" sz="3600" dirty="0"/>
            </a:br>
            <a:r>
              <a:rPr lang="en-US" sz="3600" dirty="0"/>
              <a:t>--</a:t>
            </a:r>
            <a:r>
              <a:rPr lang="en-US" sz="2800" dirty="0"/>
              <a:t>Knowledgebase </a:t>
            </a:r>
          </a:p>
        </p:txBody>
      </p:sp>
      <p:sp>
        <p:nvSpPr>
          <p:cNvPr id="28675" name="Rectangle 3"/>
          <p:cNvSpPr>
            <a:spLocks noGrp="1" noChangeArrowheads="1"/>
          </p:cNvSpPr>
          <p:nvPr>
            <p:ph type="body" idx="4294967295"/>
          </p:nvPr>
        </p:nvSpPr>
        <p:spPr>
          <a:xfrm>
            <a:off x="1240447" y="1570070"/>
            <a:ext cx="6629400" cy="2552486"/>
          </a:xfrm>
        </p:spPr>
        <p:txBody>
          <a:bodyPr/>
          <a:lstStyle/>
          <a:p>
            <a:pPr eaLnBrk="1" hangingPunct="1">
              <a:lnSpc>
                <a:spcPct val="80000"/>
              </a:lnSpc>
              <a:spcAft>
                <a:spcPct val="30000"/>
              </a:spcAft>
            </a:pPr>
            <a:r>
              <a:rPr lang="en-US" sz="2400" dirty="0"/>
              <a:t>Desktop Java application utilizing a remote server for data, analysis and file management</a:t>
            </a:r>
          </a:p>
          <a:p>
            <a:pPr eaLnBrk="1" hangingPunct="1">
              <a:lnSpc>
                <a:spcPct val="80000"/>
              </a:lnSpc>
              <a:spcAft>
                <a:spcPct val="30000"/>
              </a:spcAft>
            </a:pPr>
            <a:r>
              <a:rPr lang="en-US" sz="2400" dirty="0"/>
              <a:t>IPA Ontology: Curation of the scientific literature and content extraction of the IPA repository of molecular interactions, regulatory events, biological processes, gene-to-phenotype associations, and chemical knowledge</a:t>
            </a:r>
          </a:p>
        </p:txBody>
      </p:sp>
      <p:pic>
        <p:nvPicPr>
          <p:cNvPr id="2867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8674" y="4100629"/>
            <a:ext cx="6019800" cy="261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2244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p:txBody>
          <a:bodyPr/>
          <a:lstStyle/>
          <a:p>
            <a:r>
              <a:rPr lang="en-US" sz="4000" dirty="0"/>
              <a:t>IPA Enrichment Analysis</a:t>
            </a:r>
          </a:p>
        </p:txBody>
      </p:sp>
      <p:sp>
        <p:nvSpPr>
          <p:cNvPr id="8" name="Rectangle 3"/>
          <p:cNvSpPr>
            <a:spLocks noGrp="1" noChangeArrowheads="1"/>
          </p:cNvSpPr>
          <p:nvPr>
            <p:ph idx="1"/>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fontAlgn="base">
              <a:spcBef>
                <a:spcPct val="20000"/>
              </a:spcBef>
              <a:spcAft>
                <a:spcPct val="30000"/>
              </a:spcAft>
              <a:buFontTx/>
              <a:buChar char="•"/>
            </a:pPr>
            <a:r>
              <a:rPr lang="en-US" sz="2800" dirty="0">
                <a:solidFill>
                  <a:srgbClr val="000000"/>
                </a:solidFill>
              </a:rPr>
              <a:t>Uses the Fisher’s exact test to determine the significance of a functional group or pathway</a:t>
            </a:r>
          </a:p>
          <a:p>
            <a:pPr marL="742950" lvl="1" indent="-285750" fontAlgn="base">
              <a:spcBef>
                <a:spcPct val="20000"/>
              </a:spcBef>
              <a:spcAft>
                <a:spcPct val="30000"/>
              </a:spcAft>
              <a:buFontTx/>
              <a:buChar char="–"/>
            </a:pPr>
            <a:r>
              <a:rPr lang="en-US" sz="2400" dirty="0">
                <a:solidFill>
                  <a:srgbClr val="000000"/>
                </a:solidFill>
              </a:rPr>
              <a:t># molecules in a list that are associated with a function/pathway (</a:t>
            </a:r>
            <a:r>
              <a:rPr lang="en-US" sz="2400" b="1" dirty="0">
                <a:solidFill>
                  <a:srgbClr val="00B0F0"/>
                </a:solidFill>
              </a:rPr>
              <a:t>k</a:t>
            </a:r>
            <a:r>
              <a:rPr lang="en-US" sz="2400" dirty="0">
                <a:solidFill>
                  <a:srgbClr val="000000"/>
                </a:solidFill>
              </a:rPr>
              <a:t>)</a:t>
            </a:r>
          </a:p>
          <a:p>
            <a:pPr marL="742950" lvl="1" indent="-285750" fontAlgn="base">
              <a:spcBef>
                <a:spcPct val="20000"/>
              </a:spcBef>
              <a:spcAft>
                <a:spcPct val="30000"/>
              </a:spcAft>
              <a:buFontTx/>
              <a:buChar char="–"/>
            </a:pPr>
            <a:r>
              <a:rPr lang="en-US" sz="2400" dirty="0">
                <a:solidFill>
                  <a:srgbClr val="000000"/>
                </a:solidFill>
              </a:rPr>
              <a:t>total # of molecules that are associated with a function/pathway (</a:t>
            </a:r>
            <a:r>
              <a:rPr lang="en-US" sz="2400" b="1" dirty="0">
                <a:solidFill>
                  <a:srgbClr val="7030A0"/>
                </a:solidFill>
              </a:rPr>
              <a:t>m</a:t>
            </a:r>
            <a:r>
              <a:rPr lang="en-US" sz="2400" dirty="0">
                <a:solidFill>
                  <a:srgbClr val="000000"/>
                </a:solidFill>
              </a:rPr>
              <a:t>)</a:t>
            </a:r>
          </a:p>
          <a:p>
            <a:pPr marL="742950" lvl="1" indent="-285750" fontAlgn="base">
              <a:spcBef>
                <a:spcPct val="20000"/>
              </a:spcBef>
              <a:spcAft>
                <a:spcPct val="30000"/>
              </a:spcAft>
              <a:buFontTx/>
              <a:buChar char="–"/>
            </a:pPr>
            <a:r>
              <a:rPr lang="en-US" sz="2400" dirty="0">
                <a:solidFill>
                  <a:srgbClr val="000000"/>
                </a:solidFill>
              </a:rPr>
              <a:t># of molecules in all possible functions/pathways (</a:t>
            </a:r>
            <a:r>
              <a:rPr lang="en-US" sz="2400" b="1" dirty="0">
                <a:solidFill>
                  <a:srgbClr val="FF0000"/>
                </a:solidFill>
              </a:rPr>
              <a:t>N</a:t>
            </a:r>
            <a:r>
              <a:rPr lang="en-US" sz="2400" dirty="0">
                <a:solidFill>
                  <a:srgbClr val="000000"/>
                </a:solidFill>
              </a:rPr>
              <a:t>)</a:t>
            </a:r>
          </a:p>
          <a:p>
            <a:pPr marL="742950" lvl="1" indent="-285750" fontAlgn="base">
              <a:spcBef>
                <a:spcPct val="20000"/>
              </a:spcBef>
              <a:spcAft>
                <a:spcPct val="30000"/>
              </a:spcAft>
              <a:buFontTx/>
              <a:buChar char="–"/>
            </a:pPr>
            <a:r>
              <a:rPr lang="en-US" sz="2400" dirty="0">
                <a:solidFill>
                  <a:srgbClr val="000000"/>
                </a:solidFill>
              </a:rPr>
              <a:t># of molecules in a list (</a:t>
            </a:r>
            <a:r>
              <a:rPr lang="en-US" sz="2400" b="1" dirty="0">
                <a:solidFill>
                  <a:srgbClr val="00B050"/>
                </a:solidFill>
              </a:rPr>
              <a:t>n</a:t>
            </a:r>
            <a:r>
              <a:rPr lang="en-US" sz="2400" dirty="0">
                <a:solidFill>
                  <a:srgbClr val="000000"/>
                </a:solidFill>
              </a:rPr>
              <a:t>)</a:t>
            </a:r>
          </a:p>
        </p:txBody>
      </p:sp>
    </p:spTree>
    <p:extLst>
      <p:ext uri="{BB962C8B-B14F-4D97-AF65-F5344CB8AC3E}">
        <p14:creationId xmlns:p14="http://schemas.microsoft.com/office/powerpoint/2010/main" val="3432231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188" y="76200"/>
            <a:ext cx="6905625" cy="670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Brace 3"/>
          <p:cNvSpPr/>
          <p:nvPr/>
        </p:nvSpPr>
        <p:spPr>
          <a:xfrm rot="16200000">
            <a:off x="1369027" y="2819400"/>
            <a:ext cx="838201" cy="1752600"/>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1981200" y="3049930"/>
            <a:ext cx="6042423" cy="369332"/>
          </a:xfrm>
          <a:prstGeom prst="rect">
            <a:avLst/>
          </a:prstGeom>
          <a:noFill/>
        </p:spPr>
        <p:txBody>
          <a:bodyPr wrap="none" rtlCol="0">
            <a:spAutoFit/>
          </a:bodyPr>
          <a:lstStyle/>
          <a:p>
            <a:r>
              <a:rPr lang="en-US" b="1">
                <a:solidFill>
                  <a:srgbClr val="FF0000"/>
                </a:solidFill>
              </a:rPr>
              <a:t>Nrf2-mediated oxidative </a:t>
            </a:r>
            <a:r>
              <a:rPr lang="en-US" b="1" dirty="0">
                <a:solidFill>
                  <a:srgbClr val="FF0000"/>
                </a:solidFill>
              </a:rPr>
              <a:t>stress in wild type strain at 24 hours</a:t>
            </a:r>
          </a:p>
        </p:txBody>
      </p:sp>
      <p:sp>
        <p:nvSpPr>
          <p:cNvPr id="6" name="TextBox 5"/>
          <p:cNvSpPr txBox="1"/>
          <p:nvPr/>
        </p:nvSpPr>
        <p:spPr>
          <a:xfrm>
            <a:off x="8032540" y="2467164"/>
            <a:ext cx="461665" cy="4306756"/>
          </a:xfrm>
          <a:prstGeom prst="rect">
            <a:avLst/>
          </a:prstGeom>
          <a:noFill/>
        </p:spPr>
        <p:txBody>
          <a:bodyPr vert="vert" wrap="none" rtlCol="0">
            <a:spAutoFit/>
          </a:bodyPr>
          <a:lstStyle/>
          <a:p>
            <a:r>
              <a:rPr lang="en-US" dirty="0"/>
              <a:t>All the DEGs in the pathway are up-regulated</a:t>
            </a:r>
          </a:p>
        </p:txBody>
      </p:sp>
    </p:spTree>
    <p:extLst>
      <p:ext uri="{BB962C8B-B14F-4D97-AF65-F5344CB8AC3E}">
        <p14:creationId xmlns:p14="http://schemas.microsoft.com/office/powerpoint/2010/main" val="3998043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Hypergeometric Test (Right-tailed)</a:t>
            </a:r>
          </a:p>
        </p:txBody>
      </p:sp>
      <p:sp>
        <p:nvSpPr>
          <p:cNvPr id="3" name="Content Placeholder 2"/>
          <p:cNvSpPr>
            <a:spLocks noGrp="1"/>
          </p:cNvSpPr>
          <p:nvPr>
            <p:ph idx="1"/>
          </p:nvPr>
        </p:nvSpPr>
        <p:spPr>
          <a:xfrm>
            <a:off x="628650" y="2226469"/>
            <a:ext cx="7886700" cy="3615690"/>
          </a:xfrm>
        </p:spPr>
        <p:txBody>
          <a:bodyPr>
            <a:normAutofit lnSpcReduction="10000"/>
          </a:bodyPr>
          <a:lstStyle/>
          <a:p>
            <a:r>
              <a:rPr lang="en-US" dirty="0"/>
              <a:t>Used in Ingenuity Pathway Analysis (IPA)</a:t>
            </a:r>
          </a:p>
          <a:p>
            <a:pPr lvl="1"/>
            <a:r>
              <a:rPr lang="en-US" dirty="0"/>
              <a:t>Commercial software (</a:t>
            </a:r>
            <a:r>
              <a:rPr lang="en-US" dirty="0">
                <a:hlinkClick r:id="rId2"/>
              </a:rPr>
              <a:t>http://www.ingenuity.com/products/ipa</a:t>
            </a:r>
            <a:r>
              <a:rPr lang="en-US" dirty="0"/>
              <a:t>)</a:t>
            </a:r>
          </a:p>
          <a:p>
            <a:pPr lvl="1"/>
            <a:r>
              <a:rPr lang="en-US" dirty="0"/>
              <a:t>Pros:</a:t>
            </a:r>
          </a:p>
          <a:p>
            <a:pPr lvl="2"/>
            <a:r>
              <a:rPr lang="en-US" dirty="0"/>
              <a:t>Great source of clean, expertly curated gene sets</a:t>
            </a:r>
          </a:p>
          <a:p>
            <a:pPr lvl="1"/>
            <a:r>
              <a:rPr lang="en-US" dirty="0"/>
              <a:t>Cons:</a:t>
            </a:r>
          </a:p>
          <a:p>
            <a:pPr lvl="2"/>
            <a:r>
              <a:rPr lang="en-US" dirty="0"/>
              <a:t>Not free</a:t>
            </a:r>
          </a:p>
          <a:p>
            <a:pPr lvl="2"/>
            <a:r>
              <a:rPr lang="en-US" dirty="0"/>
              <a:t>Throws away information by only using DEG list</a:t>
            </a:r>
          </a:p>
        </p:txBody>
      </p:sp>
    </p:spTree>
    <p:extLst>
      <p:ext uri="{BB962C8B-B14F-4D97-AF65-F5344CB8AC3E}">
        <p14:creationId xmlns:p14="http://schemas.microsoft.com/office/powerpoint/2010/main" val="77793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Hypergeometric Test (Right-tailed)</a:t>
            </a:r>
          </a:p>
        </p:txBody>
      </p:sp>
      <p:sp>
        <p:nvSpPr>
          <p:cNvPr id="3" name="Content Placeholder 2"/>
          <p:cNvSpPr>
            <a:spLocks noGrp="1"/>
          </p:cNvSpPr>
          <p:nvPr>
            <p:ph idx="1"/>
          </p:nvPr>
        </p:nvSpPr>
        <p:spPr>
          <a:xfrm>
            <a:off x="628650" y="1905000"/>
            <a:ext cx="7886700" cy="3615690"/>
          </a:xfrm>
        </p:spPr>
        <p:txBody>
          <a:bodyPr>
            <a:normAutofit fontScale="85000" lnSpcReduction="20000"/>
          </a:bodyPr>
          <a:lstStyle/>
          <a:p>
            <a:r>
              <a:rPr lang="en-US" dirty="0"/>
              <a:t>Used in Database for Annotation, Visualization and Integrated Discovery (DAVID)</a:t>
            </a:r>
          </a:p>
          <a:p>
            <a:pPr lvl="1"/>
            <a:r>
              <a:rPr lang="en-US" dirty="0"/>
              <a:t>Free software (</a:t>
            </a:r>
            <a:r>
              <a:rPr lang="en-US" dirty="0">
                <a:hlinkClick r:id="rId2"/>
              </a:rPr>
              <a:t>https://david.ncifcrf.gov</a:t>
            </a:r>
            <a:r>
              <a:rPr lang="en-US" dirty="0"/>
              <a:t>)</a:t>
            </a:r>
          </a:p>
          <a:p>
            <a:pPr lvl="1"/>
            <a:r>
              <a:rPr lang="en-US" dirty="0"/>
              <a:t>Pros:</a:t>
            </a:r>
          </a:p>
          <a:p>
            <a:pPr lvl="2"/>
            <a:r>
              <a:rPr lang="en-US" dirty="0"/>
              <a:t>Easy to use (web-based)</a:t>
            </a:r>
          </a:p>
          <a:p>
            <a:pPr lvl="2"/>
            <a:r>
              <a:rPr lang="en-US" dirty="0"/>
              <a:t>Large collection of gene sets</a:t>
            </a:r>
          </a:p>
          <a:p>
            <a:pPr lvl="2"/>
            <a:r>
              <a:rPr lang="en-US" dirty="0"/>
              <a:t>Free access</a:t>
            </a:r>
          </a:p>
          <a:p>
            <a:pPr lvl="1"/>
            <a:r>
              <a:rPr lang="en-US" dirty="0"/>
              <a:t>Cons:</a:t>
            </a:r>
          </a:p>
          <a:p>
            <a:pPr lvl="2"/>
            <a:r>
              <a:rPr lang="en-US" dirty="0"/>
              <a:t>Gene sets are not as clean</a:t>
            </a:r>
          </a:p>
          <a:p>
            <a:pPr lvl="2"/>
            <a:r>
              <a:rPr lang="en-US" dirty="0"/>
              <a:t>Throws away information by only using DEG list</a:t>
            </a:r>
          </a:p>
        </p:txBody>
      </p:sp>
    </p:spTree>
    <p:extLst>
      <p:ext uri="{BB962C8B-B14F-4D97-AF65-F5344CB8AC3E}">
        <p14:creationId xmlns:p14="http://schemas.microsoft.com/office/powerpoint/2010/main" val="239168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A9F9-5F17-4080-B47E-B453CE1F5FAC}"/>
              </a:ext>
            </a:extLst>
          </p:cNvPr>
          <p:cNvSpPr>
            <a:spLocks noGrp="1"/>
          </p:cNvSpPr>
          <p:nvPr>
            <p:ph type="title"/>
          </p:nvPr>
        </p:nvSpPr>
        <p:spPr/>
        <p:txBody>
          <a:bodyPr/>
          <a:lstStyle/>
          <a:p>
            <a:r>
              <a:rPr lang="en-US" dirty="0"/>
              <a:t>Sampling over genes</a:t>
            </a:r>
          </a:p>
        </p:txBody>
      </p:sp>
      <p:sp>
        <p:nvSpPr>
          <p:cNvPr id="3" name="Content Placeholder 2">
            <a:extLst>
              <a:ext uri="{FF2B5EF4-FFF2-40B4-BE49-F238E27FC236}">
                <a16:creationId xmlns:a16="http://schemas.microsoft.com/office/drawing/2014/main" id="{1ADA4AF7-D18E-4587-A809-3EABD97004D5}"/>
              </a:ext>
            </a:extLst>
          </p:cNvPr>
          <p:cNvSpPr>
            <a:spLocks noGrp="1"/>
          </p:cNvSpPr>
          <p:nvPr>
            <p:ph idx="1"/>
          </p:nvPr>
        </p:nvSpPr>
        <p:spPr/>
        <p:txBody>
          <a:bodyPr>
            <a:normAutofit fontScale="92500" lnSpcReduction="20000"/>
          </a:bodyPr>
          <a:lstStyle/>
          <a:p>
            <a:r>
              <a:rPr lang="en-US" dirty="0"/>
              <a:t>Hypergeometric testing for gene sets has been criticized on the ground of it sampling over genes (observation) instead of over microarrays (subjects)</a:t>
            </a:r>
          </a:p>
          <a:p>
            <a:r>
              <a:rPr lang="en-US" dirty="0"/>
              <a:t>Hence, the meaning of the </a:t>
            </a:r>
            <a:r>
              <a:rPr lang="en-US" i="1" dirty="0"/>
              <a:t>p </a:t>
            </a:r>
            <a:r>
              <a:rPr lang="en-US" dirty="0"/>
              <a:t>values is quite unclear.</a:t>
            </a:r>
          </a:p>
          <a:p>
            <a:r>
              <a:rPr lang="en-US" dirty="0"/>
              <a:t>Especially: Correlations between genes inflate the apparent sample size, causing potentially severe over-estimation of significance.</a:t>
            </a:r>
          </a:p>
          <a:p>
            <a:r>
              <a:rPr lang="en-US" dirty="0"/>
              <a:t>Increasing the number of replicates influences significance only indirectly.</a:t>
            </a:r>
          </a:p>
        </p:txBody>
      </p:sp>
      <p:sp>
        <p:nvSpPr>
          <p:cNvPr id="4" name="TextBox 3">
            <a:extLst>
              <a:ext uri="{FF2B5EF4-FFF2-40B4-BE49-F238E27FC236}">
                <a16:creationId xmlns:a16="http://schemas.microsoft.com/office/drawing/2014/main" id="{89465AD6-6963-435E-902F-6CA38F3E1739}"/>
              </a:ext>
            </a:extLst>
          </p:cNvPr>
          <p:cNvSpPr txBox="1"/>
          <p:nvPr/>
        </p:nvSpPr>
        <p:spPr>
          <a:xfrm>
            <a:off x="5702395" y="6149471"/>
            <a:ext cx="2983509" cy="369332"/>
          </a:xfrm>
          <a:prstGeom prst="rect">
            <a:avLst/>
          </a:prstGeom>
          <a:noFill/>
        </p:spPr>
        <p:txBody>
          <a:bodyPr wrap="none" rtlCol="0">
            <a:spAutoFit/>
          </a:bodyPr>
          <a:lstStyle/>
          <a:p>
            <a:r>
              <a:rPr lang="en-US" dirty="0" err="1"/>
              <a:t>Goeman</a:t>
            </a:r>
            <a:r>
              <a:rPr lang="en-US" dirty="0"/>
              <a:t> and </a:t>
            </a:r>
            <a:r>
              <a:rPr lang="en-US" dirty="0" err="1"/>
              <a:t>Buhlmann</a:t>
            </a:r>
            <a:r>
              <a:rPr lang="en-US" dirty="0"/>
              <a:t>, 2007</a:t>
            </a:r>
          </a:p>
        </p:txBody>
      </p:sp>
    </p:spTree>
    <p:extLst>
      <p:ext uri="{BB962C8B-B14F-4D97-AF65-F5344CB8AC3E}">
        <p14:creationId xmlns:p14="http://schemas.microsoft.com/office/powerpoint/2010/main" val="2211003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9A659-C469-4902-9F25-B9A9F640829A}"/>
              </a:ext>
            </a:extLst>
          </p:cNvPr>
          <p:cNvSpPr>
            <a:spLocks noGrp="1"/>
          </p:cNvSpPr>
          <p:nvPr>
            <p:ph type="title"/>
          </p:nvPr>
        </p:nvSpPr>
        <p:spPr/>
        <p:txBody>
          <a:bodyPr/>
          <a:lstStyle/>
          <a:p>
            <a:r>
              <a:rPr lang="en-US" dirty="0"/>
              <a:t>Sampling over subjects</a:t>
            </a:r>
          </a:p>
        </p:txBody>
      </p:sp>
      <p:sp>
        <p:nvSpPr>
          <p:cNvPr id="3" name="Content Placeholder 2">
            <a:extLst>
              <a:ext uri="{FF2B5EF4-FFF2-40B4-BE49-F238E27FC236}">
                <a16:creationId xmlns:a16="http://schemas.microsoft.com/office/drawing/2014/main" id="{0B846976-06DA-4634-B954-16A8A6C9D0DC}"/>
              </a:ext>
            </a:extLst>
          </p:cNvPr>
          <p:cNvSpPr>
            <a:spLocks noGrp="1"/>
          </p:cNvSpPr>
          <p:nvPr>
            <p:ph idx="1"/>
          </p:nvPr>
        </p:nvSpPr>
        <p:spPr>
          <a:xfrm>
            <a:off x="457200" y="1600201"/>
            <a:ext cx="8229600" cy="3962399"/>
          </a:xfrm>
        </p:spPr>
        <p:txBody>
          <a:bodyPr>
            <a:normAutofit fontScale="77500" lnSpcReduction="20000"/>
          </a:bodyPr>
          <a:lstStyle/>
          <a:p>
            <a:r>
              <a:rPr lang="en-US" dirty="0"/>
              <a:t>Instead of using the hypergeometric distribution to get a </a:t>
            </a:r>
            <a:r>
              <a:rPr lang="en-US" i="1" dirty="0"/>
              <a:t>p </a:t>
            </a:r>
            <a:r>
              <a:rPr lang="en-US" dirty="0"/>
              <a:t>value from out statistic, we should better use subject permutation:</a:t>
            </a:r>
          </a:p>
          <a:p>
            <a:pPr lvl="1"/>
            <a:r>
              <a:rPr lang="en-US" dirty="0"/>
              <a:t>Let </a:t>
            </a:r>
            <a:r>
              <a:rPr lang="en-US" i="1" dirty="0"/>
              <a:t>L</a:t>
            </a:r>
            <a:r>
              <a:rPr lang="en-US" baseline="-25000" dirty="0"/>
              <a:t>0</a:t>
            </a:r>
            <a:r>
              <a:rPr lang="en-US" dirty="0"/>
              <a:t> be the list of differential expressed genes and </a:t>
            </a:r>
            <a:r>
              <a:rPr lang="en-US" i="1" dirty="0"/>
              <a:t>m</a:t>
            </a:r>
            <a:r>
              <a:rPr lang="en-US" dirty="0"/>
              <a:t>=∣</a:t>
            </a:r>
            <a:r>
              <a:rPr lang="en-US" i="1" dirty="0"/>
              <a:t>L</a:t>
            </a:r>
            <a:r>
              <a:rPr lang="en-US" baseline="-25000" dirty="0"/>
              <a:t>0</a:t>
            </a:r>
            <a:r>
              <a:rPr lang="en-US" dirty="0"/>
              <a:t>∣ its size.</a:t>
            </a:r>
          </a:p>
          <a:p>
            <a:pPr lvl="1"/>
            <a:r>
              <a:rPr lang="en-US" dirty="0"/>
              <a:t>For </a:t>
            </a:r>
            <a:r>
              <a:rPr lang="en-US" b="1" i="1" dirty="0"/>
              <a:t>N</a:t>
            </a:r>
            <a:r>
              <a:rPr lang="en-US" i="1" dirty="0"/>
              <a:t> </a:t>
            </a:r>
            <a:r>
              <a:rPr lang="en-US" b="1" dirty="0">
                <a:solidFill>
                  <a:srgbClr val="FF0000"/>
                </a:solidFill>
              </a:rPr>
              <a:t>permutations</a:t>
            </a:r>
            <a:r>
              <a:rPr lang="en-US" dirty="0"/>
              <a:t> </a:t>
            </a:r>
            <a:r>
              <a:rPr lang="en-US" dirty="0" err="1"/>
              <a:t>σ</a:t>
            </a:r>
            <a:r>
              <a:rPr lang="en-US" i="1" baseline="-25000" dirty="0" err="1"/>
              <a:t>i</a:t>
            </a:r>
            <a:r>
              <a:rPr lang="en-US" i="1" dirty="0"/>
              <a:t> </a:t>
            </a:r>
            <a:r>
              <a:rPr lang="en-US" dirty="0"/>
              <a:t>(</a:t>
            </a:r>
            <a:r>
              <a:rPr lang="en-US" i="1" dirty="0" err="1"/>
              <a:t>i</a:t>
            </a:r>
            <a:r>
              <a:rPr lang="en-US" dirty="0"/>
              <a:t>=1,...,</a:t>
            </a:r>
            <a:r>
              <a:rPr lang="en-US" i="1" dirty="0"/>
              <a:t>N</a:t>
            </a:r>
            <a:r>
              <a:rPr lang="en-US" dirty="0"/>
              <a:t>) of the </a:t>
            </a:r>
            <a:r>
              <a:rPr lang="en-US" i="1" dirty="0"/>
              <a:t>subject </a:t>
            </a:r>
            <a:r>
              <a:rPr lang="en-US" dirty="0"/>
              <a:t>labels, calculate the DE statistic and let </a:t>
            </a:r>
            <a:r>
              <a:rPr lang="en-US" i="1" dirty="0"/>
              <a:t>Li </a:t>
            </a:r>
            <a:r>
              <a:rPr lang="en-US" dirty="0"/>
              <a:t>be the list of the </a:t>
            </a:r>
            <a:r>
              <a:rPr lang="en-US" i="1" dirty="0"/>
              <a:t>m </a:t>
            </a:r>
            <a:r>
              <a:rPr lang="en-US" dirty="0"/>
              <a:t>top ranking genes.</a:t>
            </a:r>
          </a:p>
          <a:p>
            <a:pPr lvl="1"/>
            <a:r>
              <a:rPr lang="en-US" dirty="0"/>
              <a:t>Let </a:t>
            </a:r>
            <a:r>
              <a:rPr lang="en-US" i="1" dirty="0" err="1"/>
              <a:t>k</a:t>
            </a:r>
            <a:r>
              <a:rPr lang="en-US" i="1" baseline="-25000" dirty="0" err="1"/>
              <a:t>i</a:t>
            </a:r>
            <a:r>
              <a:rPr lang="en-US" i="1" dirty="0"/>
              <a:t> </a:t>
            </a:r>
            <a:r>
              <a:rPr lang="en-US" dirty="0"/>
              <a:t>be the number of differentially expressed genes in the gene set, i.e. the size of the intersection </a:t>
            </a:r>
            <a:r>
              <a:rPr lang="en-US" i="1" dirty="0"/>
              <a:t>L</a:t>
            </a:r>
            <a:r>
              <a:rPr lang="en-US" i="1" baseline="-25000" dirty="0"/>
              <a:t>i </a:t>
            </a:r>
            <a:r>
              <a:rPr lang="en-US" dirty="0"/>
              <a:t>∩ </a:t>
            </a:r>
            <a:r>
              <a:rPr lang="en-US" i="1" dirty="0"/>
              <a:t>S.</a:t>
            </a:r>
          </a:p>
          <a:p>
            <a:pPr lvl="1"/>
            <a:r>
              <a:rPr lang="en-US" dirty="0"/>
              <a:t>The </a:t>
            </a:r>
            <a:r>
              <a:rPr lang="en-US" i="1" dirty="0"/>
              <a:t>p </a:t>
            </a:r>
            <a:r>
              <a:rPr lang="en-US" dirty="0"/>
              <a:t>value for gene set </a:t>
            </a:r>
            <a:r>
              <a:rPr lang="en-US" i="1" dirty="0"/>
              <a:t>S </a:t>
            </a:r>
            <a:r>
              <a:rPr lang="en-US" dirty="0"/>
              <a:t>is now the fraction of permutation that had a larger gene set than the correct sample assignment, i.e.,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5AEE53B-B576-4D64-91E6-9FA3C57B6E1A}"/>
                  </a:ext>
                </a:extLst>
              </p:cNvPr>
              <p:cNvSpPr txBox="1"/>
              <p:nvPr/>
            </p:nvSpPr>
            <p:spPr>
              <a:xfrm>
                <a:off x="3048000" y="5562600"/>
                <a:ext cx="3048000" cy="9534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𝑝</m:t>
                      </m:r>
                      <m:r>
                        <a:rPr lang="en-US" sz="3200" i="1" smtClean="0">
                          <a:latin typeface="Cambria Math" panose="02040503050406030204" pitchFamily="18" charset="0"/>
                        </a:rPr>
                        <m:t>=</m:t>
                      </m:r>
                      <m:f>
                        <m:fPr>
                          <m:ctrlPr>
                            <a:rPr lang="en-US" sz="3200" i="1" smtClean="0">
                              <a:latin typeface="Cambria Math" panose="02040503050406030204" pitchFamily="18" charset="0"/>
                            </a:rPr>
                          </m:ctrlPr>
                        </m:fPr>
                        <m:num>
                          <m:d>
                            <m:dPr>
                              <m:begChr m:val="|"/>
                              <m:endChr m:val="|"/>
                              <m:ctrlPr>
                                <a:rPr lang="en-US" sz="3200" i="1" smtClean="0">
                                  <a:latin typeface="Cambria Math" panose="02040503050406030204" pitchFamily="18" charset="0"/>
                                </a:rPr>
                              </m:ctrlPr>
                            </m:dPr>
                            <m:e>
                              <m:d>
                                <m:dPr>
                                  <m:begChr m:val="{"/>
                                  <m:endChr m:val="}"/>
                                  <m:ctrlPr>
                                    <a:rPr lang="en-US" sz="3200" i="1" smtClean="0">
                                      <a:latin typeface="Cambria Math" panose="02040503050406030204" pitchFamily="18" charset="0"/>
                                    </a:rPr>
                                  </m:ctrlPr>
                                </m:dPr>
                                <m:e>
                                  <m:r>
                                    <a:rPr lang="en-US" sz="3200" b="0" i="1" smtClean="0">
                                      <a:latin typeface="Cambria Math" panose="02040503050406030204" pitchFamily="18" charset="0"/>
                                    </a:rPr>
                                    <m:t>𝑖</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𝑘</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&gt;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𝑘</m:t>
                                      </m:r>
                                    </m:e>
                                    <m:sub>
                                      <m:r>
                                        <a:rPr lang="en-US" sz="3200" b="0" i="1" smtClean="0">
                                          <a:latin typeface="Cambria Math" panose="02040503050406030204" pitchFamily="18" charset="0"/>
                                        </a:rPr>
                                        <m:t>0</m:t>
                                      </m:r>
                                    </m:sub>
                                  </m:sSub>
                                </m:e>
                              </m:d>
                            </m:e>
                          </m:d>
                        </m:num>
                        <m:den>
                          <m:r>
                            <a:rPr lang="en-US" sz="3200" b="0" i="1" smtClean="0">
                              <a:latin typeface="Cambria Math" panose="02040503050406030204" pitchFamily="18" charset="0"/>
                            </a:rPr>
                            <m:t>𝑁</m:t>
                          </m:r>
                        </m:den>
                      </m:f>
                    </m:oMath>
                  </m:oMathPara>
                </a14:m>
                <a:endParaRPr lang="en-US" sz="3200" dirty="0"/>
              </a:p>
            </p:txBody>
          </p:sp>
        </mc:Choice>
        <mc:Fallback xmlns="">
          <p:sp>
            <p:nvSpPr>
              <p:cNvPr id="4" name="TextBox 3">
                <a:extLst>
                  <a:ext uri="{FF2B5EF4-FFF2-40B4-BE49-F238E27FC236}">
                    <a16:creationId xmlns:a16="http://schemas.microsoft.com/office/drawing/2014/main" id="{25AEE53B-B576-4D64-91E6-9FA3C57B6E1A}"/>
                  </a:ext>
                </a:extLst>
              </p:cNvPr>
              <p:cNvSpPr txBox="1">
                <a:spLocks noRot="1" noChangeAspect="1" noMove="1" noResize="1" noEditPoints="1" noAdjustHandles="1" noChangeArrowheads="1" noChangeShapeType="1" noTextEdit="1"/>
              </p:cNvSpPr>
              <p:nvPr/>
            </p:nvSpPr>
            <p:spPr>
              <a:xfrm>
                <a:off x="3048000" y="5562600"/>
                <a:ext cx="3048000" cy="953466"/>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B544751-46B7-4681-9A07-AC30D8B02D56}"/>
              </a:ext>
            </a:extLst>
          </p:cNvPr>
          <p:cNvSpPr txBox="1"/>
          <p:nvPr/>
        </p:nvSpPr>
        <p:spPr>
          <a:xfrm>
            <a:off x="5861994" y="6331400"/>
            <a:ext cx="2983509" cy="369332"/>
          </a:xfrm>
          <a:prstGeom prst="rect">
            <a:avLst/>
          </a:prstGeom>
          <a:noFill/>
        </p:spPr>
        <p:txBody>
          <a:bodyPr wrap="none" rtlCol="0">
            <a:spAutoFit/>
          </a:bodyPr>
          <a:lstStyle/>
          <a:p>
            <a:r>
              <a:rPr lang="en-US" dirty="0" err="1"/>
              <a:t>Goeman</a:t>
            </a:r>
            <a:r>
              <a:rPr lang="en-US" dirty="0"/>
              <a:t> and </a:t>
            </a:r>
            <a:r>
              <a:rPr lang="en-US" dirty="0" err="1"/>
              <a:t>Buhlmann</a:t>
            </a:r>
            <a:r>
              <a:rPr lang="en-US" dirty="0"/>
              <a:t>, 2007</a:t>
            </a:r>
          </a:p>
        </p:txBody>
      </p:sp>
    </p:spTree>
    <p:extLst>
      <p:ext uri="{BB962C8B-B14F-4D97-AF65-F5344CB8AC3E}">
        <p14:creationId xmlns:p14="http://schemas.microsoft.com/office/powerpoint/2010/main" val="2307990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universe matters</a:t>
            </a:r>
          </a:p>
        </p:txBody>
      </p:sp>
      <p:sp>
        <p:nvSpPr>
          <p:cNvPr id="5" name="Content Placeholder 4"/>
          <p:cNvSpPr>
            <a:spLocks noGrp="1"/>
          </p:cNvSpPr>
          <p:nvPr>
            <p:ph idx="1"/>
          </p:nvPr>
        </p:nvSpPr>
        <p:spPr>
          <a:xfrm>
            <a:off x="228600" y="1447800"/>
            <a:ext cx="8610600" cy="685799"/>
          </a:xfrm>
        </p:spPr>
        <p:txBody>
          <a:bodyPr>
            <a:normAutofit/>
          </a:bodyPr>
          <a:lstStyle/>
          <a:p>
            <a:r>
              <a:rPr lang="en-US" dirty="0"/>
              <a:t>It is important to choose the universe correctly</a:t>
            </a:r>
          </a:p>
        </p:txBody>
      </p:sp>
      <p:graphicFrame>
        <p:nvGraphicFramePr>
          <p:cNvPr id="3" name="Table 2"/>
          <p:cNvGraphicFramePr>
            <a:graphicFrameLocks noGrp="1"/>
          </p:cNvGraphicFramePr>
          <p:nvPr>
            <p:extLst/>
          </p:nvPr>
        </p:nvGraphicFramePr>
        <p:xfrm>
          <a:off x="1143000" y="2660349"/>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r>
                        <a:rPr lang="en-US" dirty="0"/>
                        <a:t>DEGs</a:t>
                      </a:r>
                    </a:p>
                  </a:txBody>
                  <a:tcPr/>
                </a:tc>
                <a:tc>
                  <a:txBody>
                    <a:bodyPr/>
                    <a:lstStyle/>
                    <a:p>
                      <a:r>
                        <a:rPr lang="en-US" dirty="0"/>
                        <a:t>Non-DEGs</a:t>
                      </a:r>
                    </a:p>
                  </a:txBody>
                  <a:tcPr/>
                </a:tc>
                <a:tc>
                  <a:txBody>
                    <a:bodyPr/>
                    <a:lstStyle/>
                    <a:p>
                      <a:r>
                        <a:rPr lang="en-US" dirty="0"/>
                        <a:t>Total</a:t>
                      </a:r>
                    </a:p>
                  </a:txBody>
                  <a:tcPr/>
                </a:tc>
                <a:extLst>
                  <a:ext uri="{0D108BD9-81ED-4DB2-BD59-A6C34878D82A}">
                    <a16:rowId xmlns:a16="http://schemas.microsoft.com/office/drawing/2014/main" val="10000"/>
                  </a:ext>
                </a:extLst>
              </a:tr>
              <a:tr h="370840">
                <a:tc>
                  <a:txBody>
                    <a:bodyPr/>
                    <a:lstStyle/>
                    <a:p>
                      <a:r>
                        <a:rPr lang="en-US" dirty="0"/>
                        <a:t>In GO</a:t>
                      </a:r>
                    </a:p>
                  </a:txBody>
                  <a:tcPr/>
                </a:tc>
                <a:tc>
                  <a:txBody>
                    <a:bodyPr/>
                    <a:lstStyle/>
                    <a:p>
                      <a:r>
                        <a:rPr lang="en-US" dirty="0"/>
                        <a:t>10</a:t>
                      </a:r>
                    </a:p>
                  </a:txBody>
                  <a:tcPr/>
                </a:tc>
                <a:tc>
                  <a:txBody>
                    <a:bodyPr/>
                    <a:lstStyle/>
                    <a:p>
                      <a:r>
                        <a:rPr lang="en-US" dirty="0"/>
                        <a:t>30</a:t>
                      </a:r>
                    </a:p>
                  </a:txBody>
                  <a:tcPr/>
                </a:tc>
                <a:tc>
                  <a:txBody>
                    <a:bodyPr/>
                    <a:lstStyle/>
                    <a:p>
                      <a:r>
                        <a:rPr lang="en-US" dirty="0"/>
                        <a:t>40</a:t>
                      </a:r>
                    </a:p>
                  </a:txBody>
                  <a:tcPr/>
                </a:tc>
                <a:extLst>
                  <a:ext uri="{0D108BD9-81ED-4DB2-BD59-A6C34878D82A}">
                    <a16:rowId xmlns:a16="http://schemas.microsoft.com/office/drawing/2014/main" val="10001"/>
                  </a:ext>
                </a:extLst>
              </a:tr>
              <a:tr h="370840">
                <a:tc>
                  <a:txBody>
                    <a:bodyPr/>
                    <a:lstStyle/>
                    <a:p>
                      <a:r>
                        <a:rPr lang="en-US" dirty="0"/>
                        <a:t>Not in GO</a:t>
                      </a:r>
                    </a:p>
                  </a:txBody>
                  <a:tcPr/>
                </a:tc>
                <a:tc>
                  <a:txBody>
                    <a:bodyPr/>
                    <a:lstStyle/>
                    <a:p>
                      <a:r>
                        <a:rPr lang="en-US" dirty="0"/>
                        <a:t>390</a:t>
                      </a:r>
                    </a:p>
                  </a:txBody>
                  <a:tcPr/>
                </a:tc>
                <a:tc>
                  <a:txBody>
                    <a:bodyPr/>
                    <a:lstStyle/>
                    <a:p>
                      <a:r>
                        <a:rPr lang="en-US" dirty="0"/>
                        <a:t>3570</a:t>
                      </a:r>
                    </a:p>
                  </a:txBody>
                  <a:tcPr/>
                </a:tc>
                <a:tc>
                  <a:txBody>
                    <a:bodyPr/>
                    <a:lstStyle/>
                    <a:p>
                      <a:r>
                        <a:rPr lang="en-US" dirty="0"/>
                        <a:t>3960</a:t>
                      </a:r>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400</a:t>
                      </a:r>
                    </a:p>
                  </a:txBody>
                  <a:tcPr/>
                </a:tc>
                <a:tc>
                  <a:txBody>
                    <a:bodyPr/>
                    <a:lstStyle/>
                    <a:p>
                      <a:r>
                        <a:rPr lang="en-US" dirty="0"/>
                        <a:t>3600</a:t>
                      </a:r>
                    </a:p>
                  </a:txBody>
                  <a:tcPr/>
                </a:tc>
                <a:tc>
                  <a:txBody>
                    <a:bodyPr/>
                    <a:lstStyle/>
                    <a:p>
                      <a:r>
                        <a:rPr lang="en-US" dirty="0"/>
                        <a:t>4000</a:t>
                      </a:r>
                    </a:p>
                  </a:txBody>
                  <a:tcPr/>
                </a:tc>
                <a:extLst>
                  <a:ext uri="{0D108BD9-81ED-4DB2-BD59-A6C34878D82A}">
                    <a16:rowId xmlns:a16="http://schemas.microsoft.com/office/drawing/2014/main" val="10003"/>
                  </a:ext>
                </a:extLst>
              </a:tr>
            </a:tbl>
          </a:graphicData>
        </a:graphic>
      </p:graphicFrame>
      <p:sp>
        <p:nvSpPr>
          <p:cNvPr id="4" name="TextBox 3"/>
          <p:cNvSpPr txBox="1"/>
          <p:nvPr/>
        </p:nvSpPr>
        <p:spPr>
          <a:xfrm>
            <a:off x="818104" y="2127736"/>
            <a:ext cx="4185313" cy="369332"/>
          </a:xfrm>
          <a:prstGeom prst="rect">
            <a:avLst/>
          </a:prstGeom>
          <a:noFill/>
        </p:spPr>
        <p:txBody>
          <a:bodyPr wrap="none" rtlCol="0">
            <a:spAutoFit/>
          </a:bodyPr>
          <a:lstStyle/>
          <a:p>
            <a:r>
              <a:rPr lang="en-US" dirty="0"/>
              <a:t>Case 1: universe is all genes in the genome</a:t>
            </a:r>
          </a:p>
        </p:txBody>
      </p:sp>
      <p:graphicFrame>
        <p:nvGraphicFramePr>
          <p:cNvPr id="6" name="Table 5"/>
          <p:cNvGraphicFramePr>
            <a:graphicFrameLocks noGrp="1"/>
          </p:cNvGraphicFramePr>
          <p:nvPr>
            <p:extLst/>
          </p:nvPr>
        </p:nvGraphicFramePr>
        <p:xfrm>
          <a:off x="1143000" y="5000736"/>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r>
                        <a:rPr lang="en-US" dirty="0"/>
                        <a:t>DEGs</a:t>
                      </a:r>
                    </a:p>
                  </a:txBody>
                  <a:tcPr/>
                </a:tc>
                <a:tc>
                  <a:txBody>
                    <a:bodyPr/>
                    <a:lstStyle/>
                    <a:p>
                      <a:r>
                        <a:rPr lang="en-US" dirty="0"/>
                        <a:t>Non-DEGs</a:t>
                      </a:r>
                    </a:p>
                  </a:txBody>
                  <a:tcPr/>
                </a:tc>
                <a:tc>
                  <a:txBody>
                    <a:bodyPr/>
                    <a:lstStyle/>
                    <a:p>
                      <a:r>
                        <a:rPr lang="en-US" dirty="0"/>
                        <a:t>Total</a:t>
                      </a:r>
                    </a:p>
                  </a:txBody>
                  <a:tcPr/>
                </a:tc>
                <a:extLst>
                  <a:ext uri="{0D108BD9-81ED-4DB2-BD59-A6C34878D82A}">
                    <a16:rowId xmlns:a16="http://schemas.microsoft.com/office/drawing/2014/main" val="10000"/>
                  </a:ext>
                </a:extLst>
              </a:tr>
              <a:tr h="370840">
                <a:tc>
                  <a:txBody>
                    <a:bodyPr/>
                    <a:lstStyle/>
                    <a:p>
                      <a:r>
                        <a:rPr lang="en-US" dirty="0"/>
                        <a:t>In GO</a:t>
                      </a:r>
                    </a:p>
                  </a:txBody>
                  <a:tcPr/>
                </a:tc>
                <a:tc>
                  <a:txBody>
                    <a:bodyPr/>
                    <a:lstStyle/>
                    <a:p>
                      <a:r>
                        <a:rPr lang="en-US" dirty="0"/>
                        <a:t>10</a:t>
                      </a:r>
                    </a:p>
                  </a:txBody>
                  <a:tcPr/>
                </a:tc>
                <a:tc>
                  <a:txBody>
                    <a:bodyPr/>
                    <a:lstStyle/>
                    <a:p>
                      <a:r>
                        <a:rPr lang="en-US" dirty="0"/>
                        <a:t>30</a:t>
                      </a:r>
                    </a:p>
                  </a:txBody>
                  <a:tcPr/>
                </a:tc>
                <a:tc>
                  <a:txBody>
                    <a:bodyPr/>
                    <a:lstStyle/>
                    <a:p>
                      <a:r>
                        <a:rPr lang="en-US" dirty="0"/>
                        <a:t>40</a:t>
                      </a:r>
                    </a:p>
                  </a:txBody>
                  <a:tcPr/>
                </a:tc>
                <a:extLst>
                  <a:ext uri="{0D108BD9-81ED-4DB2-BD59-A6C34878D82A}">
                    <a16:rowId xmlns:a16="http://schemas.microsoft.com/office/drawing/2014/main" val="10001"/>
                  </a:ext>
                </a:extLst>
              </a:tr>
              <a:tr h="370840">
                <a:tc>
                  <a:txBody>
                    <a:bodyPr/>
                    <a:lstStyle/>
                    <a:p>
                      <a:r>
                        <a:rPr lang="en-US" dirty="0"/>
                        <a:t>Not in GO</a:t>
                      </a:r>
                    </a:p>
                  </a:txBody>
                  <a:tcPr/>
                </a:tc>
                <a:tc>
                  <a:txBody>
                    <a:bodyPr/>
                    <a:lstStyle/>
                    <a:p>
                      <a:r>
                        <a:rPr lang="en-US" dirty="0"/>
                        <a:t>390</a:t>
                      </a:r>
                    </a:p>
                  </a:txBody>
                  <a:tcPr/>
                </a:tc>
                <a:tc>
                  <a:txBody>
                    <a:bodyPr/>
                    <a:lstStyle/>
                    <a:p>
                      <a:r>
                        <a:rPr lang="en-US" dirty="0"/>
                        <a:t>570</a:t>
                      </a:r>
                    </a:p>
                  </a:txBody>
                  <a:tcPr/>
                </a:tc>
                <a:tc>
                  <a:txBody>
                    <a:bodyPr/>
                    <a:lstStyle/>
                    <a:p>
                      <a:r>
                        <a:rPr lang="en-US" dirty="0"/>
                        <a:t>960</a:t>
                      </a:r>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400</a:t>
                      </a:r>
                    </a:p>
                  </a:txBody>
                  <a:tcPr/>
                </a:tc>
                <a:tc>
                  <a:txBody>
                    <a:bodyPr/>
                    <a:lstStyle/>
                    <a:p>
                      <a:r>
                        <a:rPr lang="en-US" dirty="0"/>
                        <a:t>600</a:t>
                      </a:r>
                    </a:p>
                  </a:txBody>
                  <a:tcPr/>
                </a:tc>
                <a:tc>
                  <a:txBody>
                    <a:bodyPr/>
                    <a:lstStyle/>
                    <a:p>
                      <a:r>
                        <a:rPr lang="en-US" dirty="0"/>
                        <a:t>1000</a:t>
                      </a:r>
                    </a:p>
                  </a:txBody>
                  <a:tcPr/>
                </a:tc>
                <a:extLst>
                  <a:ext uri="{0D108BD9-81ED-4DB2-BD59-A6C34878D82A}">
                    <a16:rowId xmlns:a16="http://schemas.microsoft.com/office/drawing/2014/main" val="10003"/>
                  </a:ext>
                </a:extLst>
              </a:tr>
            </a:tbl>
          </a:graphicData>
        </a:graphic>
      </p:graphicFrame>
      <p:sp>
        <p:nvSpPr>
          <p:cNvPr id="7" name="TextBox 6"/>
          <p:cNvSpPr txBox="1"/>
          <p:nvPr/>
        </p:nvSpPr>
        <p:spPr>
          <a:xfrm>
            <a:off x="829826" y="4514216"/>
            <a:ext cx="4066947" cy="369332"/>
          </a:xfrm>
          <a:prstGeom prst="rect">
            <a:avLst/>
          </a:prstGeom>
          <a:noFill/>
        </p:spPr>
        <p:txBody>
          <a:bodyPr wrap="none" rtlCol="0">
            <a:spAutoFit/>
          </a:bodyPr>
          <a:lstStyle/>
          <a:p>
            <a:r>
              <a:rPr lang="en-US" dirty="0"/>
              <a:t>Case 2: universe is only expressed genes</a:t>
            </a:r>
          </a:p>
        </p:txBody>
      </p:sp>
      <p:sp>
        <p:nvSpPr>
          <p:cNvPr id="8" name="TextBox 7"/>
          <p:cNvSpPr txBox="1"/>
          <p:nvPr/>
        </p:nvSpPr>
        <p:spPr>
          <a:xfrm>
            <a:off x="6589104" y="4158734"/>
            <a:ext cx="947695" cy="369332"/>
          </a:xfrm>
          <a:prstGeom prst="rect">
            <a:avLst/>
          </a:prstGeom>
          <a:noFill/>
        </p:spPr>
        <p:txBody>
          <a:bodyPr wrap="none" rtlCol="0">
            <a:spAutoFit/>
          </a:bodyPr>
          <a:lstStyle/>
          <a:p>
            <a:r>
              <a:rPr lang="en-US" i="1" dirty="0"/>
              <a:t>p</a:t>
            </a:r>
            <a:r>
              <a:rPr lang="en-US" dirty="0"/>
              <a:t>=0.049</a:t>
            </a:r>
          </a:p>
        </p:txBody>
      </p:sp>
      <p:sp>
        <p:nvSpPr>
          <p:cNvPr id="9" name="TextBox 8"/>
          <p:cNvSpPr txBox="1"/>
          <p:nvPr/>
        </p:nvSpPr>
        <p:spPr>
          <a:xfrm>
            <a:off x="6601368" y="6491232"/>
            <a:ext cx="1061509" cy="369332"/>
          </a:xfrm>
          <a:prstGeom prst="rect">
            <a:avLst/>
          </a:prstGeom>
          <a:noFill/>
        </p:spPr>
        <p:txBody>
          <a:bodyPr wrap="none" rtlCol="0">
            <a:spAutoFit/>
          </a:bodyPr>
          <a:lstStyle/>
          <a:p>
            <a:r>
              <a:rPr lang="en-US" i="1" dirty="0"/>
              <a:t>p</a:t>
            </a:r>
            <a:r>
              <a:rPr lang="en-US" dirty="0"/>
              <a:t>=0.0048</a:t>
            </a:r>
          </a:p>
        </p:txBody>
      </p:sp>
    </p:spTree>
    <p:extLst>
      <p:ext uri="{BB962C8B-B14F-4D97-AF65-F5344CB8AC3E}">
        <p14:creationId xmlns:p14="http://schemas.microsoft.com/office/powerpoint/2010/main" val="1193435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A943E-4E1C-40C6-9DB3-1246556D790C}"/>
              </a:ext>
            </a:extLst>
          </p:cNvPr>
          <p:cNvSpPr>
            <a:spLocks noGrp="1"/>
          </p:cNvSpPr>
          <p:nvPr>
            <p:ph type="title"/>
          </p:nvPr>
        </p:nvSpPr>
        <p:spPr/>
        <p:txBody>
          <a:bodyPr>
            <a:normAutofit/>
          </a:bodyPr>
          <a:lstStyle/>
          <a:p>
            <a:r>
              <a:rPr lang="en-US" sz="3600" dirty="0"/>
              <a:t>An outline of the pathway analysis course</a:t>
            </a:r>
          </a:p>
        </p:txBody>
      </p:sp>
      <p:sp>
        <p:nvSpPr>
          <p:cNvPr id="3" name="Content Placeholder 2">
            <a:extLst>
              <a:ext uri="{FF2B5EF4-FFF2-40B4-BE49-F238E27FC236}">
                <a16:creationId xmlns:a16="http://schemas.microsoft.com/office/drawing/2014/main" id="{ACE1DA32-1E49-4BB2-A268-976B3A007EAF}"/>
              </a:ext>
            </a:extLst>
          </p:cNvPr>
          <p:cNvSpPr>
            <a:spLocks noGrp="1"/>
          </p:cNvSpPr>
          <p:nvPr>
            <p:ph idx="1"/>
          </p:nvPr>
        </p:nvSpPr>
        <p:spPr/>
        <p:txBody>
          <a:bodyPr>
            <a:normAutofit fontScale="70000" lnSpcReduction="20000"/>
          </a:bodyPr>
          <a:lstStyle/>
          <a:p>
            <a:r>
              <a:rPr lang="en-US" dirty="0"/>
              <a:t>Background of pathway analysis</a:t>
            </a:r>
          </a:p>
          <a:p>
            <a:r>
              <a:rPr lang="en-US" dirty="0"/>
              <a:t>Random variable distribution and its usage in the pathway analysis</a:t>
            </a:r>
          </a:p>
          <a:p>
            <a:r>
              <a:rPr lang="en-US" dirty="0"/>
              <a:t>A parametric approach</a:t>
            </a:r>
          </a:p>
          <a:p>
            <a:pPr lvl="1"/>
            <a:r>
              <a:rPr lang="en-US" dirty="0"/>
              <a:t>Hypergeometric distribution in details</a:t>
            </a:r>
          </a:p>
          <a:p>
            <a:pPr lvl="1"/>
            <a:r>
              <a:rPr lang="en-US" dirty="0"/>
              <a:t>An example: IPA</a:t>
            </a:r>
          </a:p>
          <a:p>
            <a:r>
              <a:rPr lang="en-US" dirty="0"/>
              <a:t>Non-parametric approach</a:t>
            </a:r>
          </a:p>
          <a:p>
            <a:pPr lvl="1"/>
            <a:r>
              <a:rPr lang="en-US" dirty="0"/>
              <a:t>Experimental layout</a:t>
            </a:r>
          </a:p>
          <a:p>
            <a:pPr lvl="1"/>
            <a:r>
              <a:rPr lang="en-US" dirty="0"/>
              <a:t>An example: GSEA</a:t>
            </a:r>
          </a:p>
          <a:p>
            <a:r>
              <a:rPr lang="en-US" dirty="0"/>
              <a:t>Pathway analysis summary</a:t>
            </a:r>
          </a:p>
          <a:p>
            <a:pPr lvl="1"/>
            <a:r>
              <a:rPr lang="en-US" dirty="0"/>
              <a:t>Making a right choice</a:t>
            </a:r>
          </a:p>
          <a:p>
            <a:pPr lvl="1"/>
            <a:r>
              <a:rPr lang="en-US" dirty="0"/>
              <a:t>Pros and cons</a:t>
            </a:r>
          </a:p>
          <a:p>
            <a:r>
              <a:rPr lang="en-US" dirty="0"/>
              <a:t>Hands on practice</a:t>
            </a:r>
          </a:p>
          <a:p>
            <a:pPr lvl="1"/>
            <a:r>
              <a:rPr lang="en-US" dirty="0"/>
              <a:t>R and basic distribution</a:t>
            </a:r>
          </a:p>
          <a:p>
            <a:pPr lvl="1"/>
            <a:r>
              <a:rPr lang="en-US" dirty="0"/>
              <a:t>GSEA</a:t>
            </a:r>
          </a:p>
          <a:p>
            <a:endParaRPr lang="en-US" dirty="0"/>
          </a:p>
        </p:txBody>
      </p:sp>
    </p:spTree>
    <p:extLst>
      <p:ext uri="{BB962C8B-B14F-4D97-AF65-F5344CB8AC3E}">
        <p14:creationId xmlns:p14="http://schemas.microsoft.com/office/powerpoint/2010/main" val="2265236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Sets are overlapped</a:t>
            </a:r>
          </a:p>
        </p:txBody>
      </p:sp>
      <p:sp>
        <p:nvSpPr>
          <p:cNvPr id="3" name="Oval 2"/>
          <p:cNvSpPr/>
          <p:nvPr/>
        </p:nvSpPr>
        <p:spPr>
          <a:xfrm>
            <a:off x="1619459" y="2219429"/>
            <a:ext cx="4953000" cy="2971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97310" y="2219429"/>
            <a:ext cx="4953000" cy="297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883500" y="2981849"/>
            <a:ext cx="457200" cy="304800"/>
          </a:xfrm>
          <a:prstGeom prst="ellipse">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73226" y="4206910"/>
            <a:ext cx="457200" cy="304800"/>
          </a:xfrm>
          <a:prstGeom prst="ellipse">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447233" y="4080049"/>
            <a:ext cx="457200" cy="304800"/>
          </a:xfrm>
          <a:prstGeom prst="ellipse">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81729" y="2797627"/>
            <a:ext cx="457200" cy="304800"/>
          </a:xfrm>
          <a:prstGeom prst="ellipse">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381919" y="3560046"/>
            <a:ext cx="457200" cy="304800"/>
          </a:xfrm>
          <a:prstGeom prst="ellipse">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162530" y="2999433"/>
            <a:ext cx="457200" cy="304800"/>
          </a:xfrm>
          <a:prstGeom prst="ellipse">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196402" y="3140107"/>
            <a:ext cx="457200" cy="304800"/>
          </a:xfrm>
          <a:prstGeom prst="ellipse">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000270" y="2861268"/>
            <a:ext cx="457200" cy="304800"/>
          </a:xfrm>
          <a:prstGeom prst="ellipse">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940062" y="2970125"/>
            <a:ext cx="457200" cy="304800"/>
          </a:xfrm>
          <a:prstGeom prst="ellipse">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893088" y="3962818"/>
            <a:ext cx="457200" cy="304800"/>
          </a:xfrm>
          <a:prstGeom prst="ellipse">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53129" y="3485100"/>
            <a:ext cx="457200" cy="304800"/>
          </a:xfrm>
          <a:prstGeom prst="ellipse">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362200" y="4343400"/>
            <a:ext cx="457200" cy="304800"/>
          </a:xfrm>
          <a:prstGeom prst="ellipse">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923315" y="4114800"/>
            <a:ext cx="457200" cy="304800"/>
          </a:xfrm>
          <a:prstGeom prst="ellipse">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239000" y="3543300"/>
            <a:ext cx="457200" cy="304800"/>
          </a:xfrm>
          <a:prstGeom prst="ellipse">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067529" y="2492827"/>
            <a:ext cx="457200" cy="304800"/>
          </a:xfrm>
          <a:prstGeom prst="ellipse">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451878" y="4648200"/>
            <a:ext cx="457200" cy="304800"/>
          </a:xfrm>
          <a:prstGeom prst="ellipse">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140110" y="1651697"/>
            <a:ext cx="457200" cy="304800"/>
          </a:xfrm>
          <a:prstGeom prst="ellipse">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263471" y="1651697"/>
            <a:ext cx="457200" cy="304800"/>
          </a:xfrm>
          <a:prstGeom prst="ellipse">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739202" y="2177141"/>
            <a:ext cx="457200" cy="304800"/>
          </a:xfrm>
          <a:prstGeom prst="ellipse">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848600" y="1956497"/>
            <a:ext cx="457200" cy="304800"/>
          </a:xfrm>
          <a:prstGeom prst="ellipse">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127090" y="4648200"/>
            <a:ext cx="457200" cy="304800"/>
          </a:xfrm>
          <a:prstGeom prst="ellipse">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488345" y="4802275"/>
            <a:ext cx="457200" cy="304800"/>
          </a:xfrm>
          <a:prstGeom prst="ellipse">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397262" y="5243565"/>
            <a:ext cx="457200" cy="304800"/>
          </a:xfrm>
          <a:prstGeom prst="ellipse">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227195" y="4390711"/>
            <a:ext cx="452368" cy="646331"/>
          </a:xfrm>
          <a:prstGeom prst="rect">
            <a:avLst/>
          </a:prstGeom>
          <a:noFill/>
        </p:spPr>
        <p:txBody>
          <a:bodyPr wrap="none" rtlCol="0">
            <a:spAutoFit/>
          </a:bodyPr>
          <a:lstStyle/>
          <a:p>
            <a:r>
              <a:rPr lang="en-US" sz="3600" dirty="0"/>
              <a:t>A</a:t>
            </a:r>
          </a:p>
        </p:txBody>
      </p:sp>
      <p:sp>
        <p:nvSpPr>
          <p:cNvPr id="34" name="TextBox 33"/>
          <p:cNvSpPr txBox="1"/>
          <p:nvPr/>
        </p:nvSpPr>
        <p:spPr>
          <a:xfrm>
            <a:off x="5838929" y="4430067"/>
            <a:ext cx="452368" cy="646331"/>
          </a:xfrm>
          <a:prstGeom prst="rect">
            <a:avLst/>
          </a:prstGeom>
          <a:noFill/>
        </p:spPr>
        <p:txBody>
          <a:bodyPr wrap="none" rtlCol="0">
            <a:spAutoFit/>
          </a:bodyPr>
          <a:lstStyle/>
          <a:p>
            <a:r>
              <a:rPr lang="en-US" sz="3600" dirty="0"/>
              <a:t>B</a:t>
            </a:r>
          </a:p>
        </p:txBody>
      </p:sp>
      <p:sp>
        <p:nvSpPr>
          <p:cNvPr id="35" name="Oval 34"/>
          <p:cNvSpPr/>
          <p:nvPr/>
        </p:nvSpPr>
        <p:spPr>
          <a:xfrm>
            <a:off x="3748035" y="2399039"/>
            <a:ext cx="457200" cy="304800"/>
          </a:xfrm>
          <a:prstGeom prst="ellipse">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133600" y="3653413"/>
            <a:ext cx="457200" cy="304800"/>
          </a:xfrm>
          <a:prstGeom prst="ellipse">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861268" y="3403459"/>
            <a:ext cx="457200" cy="304800"/>
          </a:xfrm>
          <a:prstGeom prst="ellipse">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686800" y="3848100"/>
            <a:ext cx="457200" cy="304800"/>
          </a:xfrm>
          <a:prstGeom prst="ellipse">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126253" y="2999433"/>
            <a:ext cx="457200" cy="304800"/>
          </a:xfrm>
          <a:prstGeom prst="ellipse">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1854023" y="5753910"/>
            <a:ext cx="5186420" cy="369332"/>
          </a:xfrm>
          <a:prstGeom prst="rect">
            <a:avLst/>
          </a:prstGeom>
          <a:noFill/>
        </p:spPr>
        <p:txBody>
          <a:bodyPr wrap="none" rtlCol="0">
            <a:spAutoFit/>
          </a:bodyPr>
          <a:lstStyle/>
          <a:p>
            <a:r>
              <a:rPr lang="en-US" dirty="0"/>
              <a:t>Set B is enriched only because of it overlap with set A</a:t>
            </a:r>
          </a:p>
        </p:txBody>
      </p:sp>
    </p:spTree>
    <p:extLst>
      <p:ext uri="{BB962C8B-B14F-4D97-AF65-F5344CB8AC3E}">
        <p14:creationId xmlns:p14="http://schemas.microsoft.com/office/powerpoint/2010/main" val="3195255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8" charset="0"/>
                <a:ea typeface="msgothic"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8" charset="0"/>
                <a:ea typeface="msgothic"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8" charset="0"/>
                <a:ea typeface="msgothic"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8" charset="0"/>
                <a:ea typeface="msgothic"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8" charset="0"/>
                <a:ea typeface="msgothic" charset="0"/>
                <a:cs typeface="msgothic" charset="0"/>
              </a:defRPr>
            </a:lvl9pPr>
          </a:lstStyle>
          <a:p>
            <a:pPr algn="ctr"/>
            <a:r>
              <a:rPr lang="en-GB" sz="1500" b="1">
                <a:latin typeface="Arial" charset="0"/>
              </a:rPr>
              <a:t>The subgraph induced by the 10 most significant GO terms identified by a current state-of-the-art method for scoring GO terms for enrichment.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520" y="6283380"/>
            <a:ext cx="2534400" cy="5054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 name="Group 1"/>
          <p:cNvGrpSpPr/>
          <p:nvPr/>
        </p:nvGrpSpPr>
        <p:grpSpPr>
          <a:xfrm>
            <a:off x="313507" y="1039591"/>
            <a:ext cx="5533920" cy="5224869"/>
            <a:chOff x="1807200" y="979303"/>
            <a:chExt cx="5533920" cy="5224869"/>
          </a:xfrm>
        </p:grpSpPr>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7200" y="979303"/>
              <a:ext cx="5533920"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p:cNvSpPr txBox="1">
              <a:spLocks noChangeArrowheads="1"/>
            </p:cNvSpPr>
            <p:nvPr/>
          </p:nvSpPr>
          <p:spPr bwMode="auto">
            <a:xfrm>
              <a:off x="1807201" y="5972308"/>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itchFamily="18" charset="0"/>
                  <a:ea typeface="msgothic" charset="0"/>
                  <a:cs typeface="msgothic" charset="0"/>
                </a:defRPr>
              </a:lvl9pPr>
            </a:lstStyle>
            <a:p>
              <a:r>
                <a:rPr lang="en-GB" sz="1100" b="1">
                  <a:latin typeface="Arial" charset="0"/>
                </a:rPr>
                <a:t>Alexa A et al. Bioinformatics 2006;22:1600-1607</a:t>
              </a:r>
            </a:p>
          </p:txBody>
        </p:sp>
      </p:grpSp>
      <p:sp>
        <p:nvSpPr>
          <p:cNvPr id="3077" name="Text Box 5"/>
          <p:cNvSpPr txBox="1">
            <a:spLocks noChangeArrowheads="1"/>
          </p:cNvSpPr>
          <p:nvPr/>
        </p:nvSpPr>
        <p:spPr bwMode="auto">
          <a:xfrm>
            <a:off x="97920" y="6450438"/>
            <a:ext cx="4930560" cy="3470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itchFamily="18" charset="0"/>
                <a:ea typeface="msgothic"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itchFamily="18" charset="0"/>
                <a:ea typeface="msgothic"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itchFamily="18" charset="0"/>
                <a:ea typeface="msgothic"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itchFamily="18" charset="0"/>
                <a:ea typeface="msgothic"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itchFamily="18" charset="0"/>
                <a:ea typeface="msgothic" charset="0"/>
                <a:cs typeface="msgothic" charset="0"/>
              </a:defRPr>
            </a:lvl9pPr>
          </a:lstStyle>
          <a:p>
            <a:r>
              <a:rPr lang="en-GB" sz="900">
                <a:latin typeface="Arial" charset="0"/>
              </a:rPr>
              <a:t>© The Author 2006. Published by Oxford University Press. All rights reserved. For Permissions, please email: journals.permissions@oxfordjournals.org</a:t>
            </a:r>
          </a:p>
        </p:txBody>
      </p:sp>
      <p:sp>
        <p:nvSpPr>
          <p:cNvPr id="4" name="TextBox 3"/>
          <p:cNvSpPr txBox="1"/>
          <p:nvPr/>
        </p:nvSpPr>
        <p:spPr>
          <a:xfrm>
            <a:off x="5647844" y="1524000"/>
            <a:ext cx="3600858" cy="4693593"/>
          </a:xfrm>
          <a:prstGeom prst="rect">
            <a:avLst/>
          </a:prstGeom>
          <a:noFill/>
        </p:spPr>
        <p:txBody>
          <a:bodyPr wrap="none" rtlCol="0">
            <a:spAutoFit/>
          </a:bodyPr>
          <a:lstStyle/>
          <a:p>
            <a:pPr marL="285750" indent="-285750">
              <a:buFont typeface="Wingdings" pitchFamily="2" charset="2"/>
              <a:buChar char="q"/>
            </a:pPr>
            <a:r>
              <a:rPr lang="en-US" b="1" dirty="0" err="1"/>
              <a:t>TopGO’s</a:t>
            </a:r>
            <a:r>
              <a:rPr lang="en-US" b="1" dirty="0"/>
              <a:t> elimination algorithm</a:t>
            </a:r>
          </a:p>
          <a:p>
            <a:r>
              <a:rPr lang="en-US" dirty="0"/>
              <a:t>   </a:t>
            </a:r>
          </a:p>
          <a:p>
            <a:pPr marL="285750" indent="-285750">
              <a:buFont typeface="Wingdings" pitchFamily="2" charset="2"/>
              <a:buChar char="§"/>
            </a:pPr>
            <a:r>
              <a:rPr lang="en-US" sz="1400" dirty="0"/>
              <a:t>    Test the leaf sets first. If significant, </a:t>
            </a:r>
          </a:p>
          <a:p>
            <a:r>
              <a:rPr lang="en-US" sz="1400" dirty="0"/>
              <a:t>           remove its “genes” before testing its</a:t>
            </a:r>
          </a:p>
          <a:p>
            <a:r>
              <a:rPr lang="en-US" sz="1400" dirty="0"/>
              <a:t>           ancestor sets</a:t>
            </a:r>
          </a:p>
          <a:p>
            <a:endParaRPr lang="en-US" sz="1400" dirty="0"/>
          </a:p>
          <a:p>
            <a:pPr marL="285750" indent="-285750">
              <a:buFont typeface="Wingdings" pitchFamily="2" charset="2"/>
              <a:buChar char="q"/>
            </a:pPr>
            <a:r>
              <a:rPr lang="en-US" b="1" dirty="0" err="1"/>
              <a:t>TopGO’s</a:t>
            </a:r>
            <a:r>
              <a:rPr lang="en-US" b="1" dirty="0"/>
              <a:t> weight algorithm</a:t>
            </a:r>
          </a:p>
          <a:p>
            <a:pPr marL="285750" indent="-285750">
              <a:lnSpc>
                <a:spcPct val="125000"/>
              </a:lnSpc>
              <a:buFont typeface="Wingdings" pitchFamily="2" charset="2"/>
              <a:buChar char="§"/>
            </a:pPr>
            <a:r>
              <a:rPr lang="en-US" sz="1400" dirty="0"/>
              <a:t>The genes are weighted by their relevance </a:t>
            </a:r>
          </a:p>
          <a:p>
            <a:pPr>
              <a:lnSpc>
                <a:spcPct val="125000"/>
              </a:lnSpc>
            </a:pPr>
            <a:r>
              <a:rPr lang="en-US" sz="1400" dirty="0"/>
              <a:t>       in the significant nodes.</a:t>
            </a:r>
          </a:p>
          <a:p>
            <a:pPr marL="285750" indent="-285750">
              <a:lnSpc>
                <a:spcPct val="125000"/>
              </a:lnSpc>
              <a:buFont typeface="Wingdings" pitchFamily="2" charset="2"/>
              <a:buChar char="§"/>
            </a:pPr>
            <a:r>
              <a:rPr lang="en-US" sz="1400" dirty="0"/>
              <a:t>The enrichment score of a parent (gene </a:t>
            </a:r>
          </a:p>
          <a:p>
            <a:pPr>
              <a:lnSpc>
                <a:spcPct val="125000"/>
              </a:lnSpc>
            </a:pPr>
            <a:r>
              <a:rPr lang="en-US" sz="1400" dirty="0"/>
              <a:t>        node u) is compared with the scores of</a:t>
            </a:r>
          </a:p>
          <a:p>
            <a:pPr>
              <a:lnSpc>
                <a:spcPct val="125000"/>
              </a:lnSpc>
            </a:pPr>
            <a:r>
              <a:rPr lang="en-US" sz="1400" dirty="0"/>
              <a:t>        its children.</a:t>
            </a:r>
          </a:p>
          <a:p>
            <a:pPr marL="285750" indent="-285750">
              <a:lnSpc>
                <a:spcPct val="125000"/>
              </a:lnSpc>
              <a:buFont typeface="Wingdings" pitchFamily="2" charset="2"/>
              <a:buChar char="§"/>
            </a:pPr>
            <a:r>
              <a:rPr lang="en-US" sz="1400" dirty="0"/>
              <a:t> Children with a better score than u </a:t>
            </a:r>
          </a:p>
          <a:p>
            <a:pPr>
              <a:lnSpc>
                <a:spcPct val="125000"/>
              </a:lnSpc>
            </a:pPr>
            <a:r>
              <a:rPr lang="en-US" sz="1400" dirty="0"/>
              <a:t>        represent the interesting genes better.  </a:t>
            </a:r>
          </a:p>
          <a:p>
            <a:pPr>
              <a:lnSpc>
                <a:spcPct val="125000"/>
              </a:lnSpc>
            </a:pPr>
            <a:r>
              <a:rPr lang="en-US" sz="1400" dirty="0"/>
              <a:t>        Therefore, their significance is increased</a:t>
            </a:r>
          </a:p>
          <a:p>
            <a:pPr marL="285750" indent="-285750">
              <a:lnSpc>
                <a:spcPct val="125000"/>
              </a:lnSpc>
              <a:buFont typeface="Wingdings" pitchFamily="2" charset="2"/>
              <a:buChar char="§"/>
            </a:pPr>
            <a:r>
              <a:rPr lang="en-US" sz="1400" dirty="0"/>
              <a:t> Children with a lower score than u have </a:t>
            </a:r>
          </a:p>
          <a:p>
            <a:pPr>
              <a:lnSpc>
                <a:spcPct val="125000"/>
              </a:lnSpc>
            </a:pPr>
            <a:r>
              <a:rPr lang="en-US" sz="1400" dirty="0"/>
              <a:t>        their significance reduced.</a:t>
            </a:r>
          </a:p>
          <a:p>
            <a:endParaRPr lang="en-US" sz="1400" dirty="0"/>
          </a:p>
        </p:txBody>
      </p:sp>
    </p:spTree>
    <p:extLst>
      <p:ext uri="{BB962C8B-B14F-4D97-AF65-F5344CB8AC3E}">
        <p14:creationId xmlns:p14="http://schemas.microsoft.com/office/powerpoint/2010/main" val="39972356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non-parametric approach</a:t>
            </a:r>
          </a:p>
        </p:txBody>
      </p:sp>
      <p:sp>
        <p:nvSpPr>
          <p:cNvPr id="3" name="Content Placeholder 2"/>
          <p:cNvSpPr>
            <a:spLocks noGrp="1"/>
          </p:cNvSpPr>
          <p:nvPr>
            <p:ph idx="1"/>
          </p:nvPr>
        </p:nvSpPr>
        <p:spPr/>
        <p:txBody>
          <a:bodyPr>
            <a:normAutofit fontScale="70000" lnSpcReduction="20000"/>
          </a:bodyPr>
          <a:lstStyle/>
          <a:p>
            <a:r>
              <a:rPr lang="en-US" dirty="0"/>
              <a:t>Compare a sample empirical distribution function to the reference distribution</a:t>
            </a:r>
          </a:p>
          <a:p>
            <a:r>
              <a:rPr lang="en-US" dirty="0"/>
              <a:t>Or, compare two sample empirical distribution functions</a:t>
            </a:r>
          </a:p>
          <a:p>
            <a:r>
              <a:rPr lang="en-US" dirty="0"/>
              <a:t>Required data:</a:t>
            </a:r>
          </a:p>
          <a:p>
            <a:pPr lvl="1"/>
            <a:r>
              <a:rPr lang="en-US" dirty="0">
                <a:solidFill>
                  <a:schemeClr val="accent2"/>
                </a:solidFill>
              </a:rPr>
              <a:t>Ranked list of genes sorted by differential expression</a:t>
            </a:r>
            <a:r>
              <a:rPr lang="en-US" dirty="0"/>
              <a:t> (includes all genes)</a:t>
            </a:r>
          </a:p>
          <a:p>
            <a:pPr lvl="1"/>
            <a:r>
              <a:rPr lang="en-US" dirty="0"/>
              <a:t>A gene set</a:t>
            </a:r>
          </a:p>
          <a:p>
            <a:r>
              <a:rPr lang="en-US" dirty="0"/>
              <a:t>If the genes in the gene set tend to fall near either end of the ranked list, the gene set is considered significantly enriched</a:t>
            </a:r>
          </a:p>
          <a:p>
            <a:r>
              <a:rPr lang="en-US" dirty="0"/>
              <a:t>The test significance is obtained from empirical distribution</a:t>
            </a:r>
          </a:p>
          <a:p>
            <a:pPr lvl="1"/>
            <a:r>
              <a:rPr lang="en-US" dirty="0"/>
              <a:t>Permutation based</a:t>
            </a:r>
          </a:p>
          <a:p>
            <a:pPr lvl="1"/>
            <a:r>
              <a:rPr lang="en-US" dirty="0"/>
              <a:t>Bootstrapping</a:t>
            </a:r>
          </a:p>
          <a:p>
            <a:pPr lvl="1"/>
            <a:r>
              <a:rPr lang="en-US" dirty="0"/>
              <a:t>Etc.</a:t>
            </a:r>
          </a:p>
        </p:txBody>
      </p:sp>
    </p:spTree>
    <p:extLst>
      <p:ext uri="{BB962C8B-B14F-4D97-AF65-F5344CB8AC3E}">
        <p14:creationId xmlns:p14="http://schemas.microsoft.com/office/powerpoint/2010/main" val="312194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non-parametric approach (GSEA)</a:t>
            </a:r>
          </a:p>
        </p:txBody>
      </p:sp>
      <p:sp>
        <p:nvSpPr>
          <p:cNvPr id="3" name="Content Placeholder 2"/>
          <p:cNvSpPr>
            <a:spLocks noGrp="1"/>
          </p:cNvSpPr>
          <p:nvPr>
            <p:ph idx="1"/>
          </p:nvPr>
        </p:nvSpPr>
        <p:spPr/>
        <p:txBody>
          <a:bodyPr>
            <a:normAutofit fontScale="70000" lnSpcReduction="20000"/>
          </a:bodyPr>
          <a:lstStyle/>
          <a:p>
            <a:r>
              <a:rPr lang="en-US" dirty="0" err="1"/>
              <a:t>Mootha</a:t>
            </a:r>
            <a:r>
              <a:rPr lang="en-US" dirty="0"/>
              <a:t> </a:t>
            </a:r>
            <a:r>
              <a:rPr lang="en-US" i="1" dirty="0"/>
              <a:t>et al. </a:t>
            </a:r>
            <a:r>
              <a:rPr lang="en-US" dirty="0"/>
              <a:t>[2003] suggest to use Kolmogorov-Smirnov (K-S) - like statistics test</a:t>
            </a:r>
          </a:p>
          <a:p>
            <a:r>
              <a:rPr lang="en-US" dirty="0"/>
              <a:t>The GSEA method consists three important steps: </a:t>
            </a:r>
          </a:p>
          <a:p>
            <a:pPr lvl="1"/>
            <a:r>
              <a:rPr lang="en-US" dirty="0"/>
              <a:t>Calculation of the enrichment score (ES) for each gene set (e.g., pathway). </a:t>
            </a:r>
          </a:p>
          <a:p>
            <a:pPr lvl="1"/>
            <a:r>
              <a:rPr lang="en-US" dirty="0" err="1"/>
              <a:t>Eestimation</a:t>
            </a:r>
            <a:r>
              <a:rPr lang="en-US" dirty="0"/>
              <a:t> of the statistical significance of the ES</a:t>
            </a:r>
          </a:p>
          <a:p>
            <a:pPr lvl="1"/>
            <a:r>
              <a:rPr lang="en-US" dirty="0"/>
              <a:t>Adjustment for multiple hypothesis testing</a:t>
            </a:r>
          </a:p>
          <a:p>
            <a:r>
              <a:rPr lang="en-US" dirty="0"/>
              <a:t>To get the ES</a:t>
            </a:r>
          </a:p>
          <a:p>
            <a:pPr lvl="1"/>
            <a:r>
              <a:rPr lang="en-US" dirty="0"/>
              <a:t>Sort all genes by LFC.</a:t>
            </a:r>
          </a:p>
          <a:p>
            <a:pPr lvl="1"/>
            <a:r>
              <a:rPr lang="en-US" dirty="0"/>
              <a:t>Go through the list, increasing a running sum for each gene in the gene set by (</a:t>
            </a:r>
            <a:r>
              <a:rPr lang="en-US" i="1" dirty="0"/>
              <a:t>N-n</a:t>
            </a:r>
            <a:r>
              <a:rPr lang="en-US" dirty="0"/>
              <a:t>), and decreasing it for each gene not in the gene set by </a:t>
            </a:r>
            <a:r>
              <a:rPr lang="en-US" i="1" dirty="0"/>
              <a:t>n</a:t>
            </a:r>
            <a:r>
              <a:rPr lang="en-US" dirty="0"/>
              <a:t>.</a:t>
            </a:r>
          </a:p>
          <a:p>
            <a:pPr marL="0" indent="0">
              <a:buNone/>
            </a:pPr>
            <a:r>
              <a:rPr lang="en-US" dirty="0"/>
              <a:t>         [</a:t>
            </a:r>
            <a:r>
              <a:rPr lang="en-US" i="1" dirty="0"/>
              <a:t>N</a:t>
            </a:r>
            <a:r>
              <a:rPr lang="en-US" dirty="0"/>
              <a:t>: number of genes, </a:t>
            </a:r>
            <a:r>
              <a:rPr lang="en-US" i="1" dirty="0"/>
              <a:t>n</a:t>
            </a:r>
            <a:r>
              <a:rPr lang="en-US" dirty="0"/>
              <a:t>: size of gene set]</a:t>
            </a:r>
          </a:p>
          <a:p>
            <a:pPr lvl="1"/>
            <a:r>
              <a:rPr lang="en-US" dirty="0"/>
              <a:t>The maximum value of the running sum is the enrichment score (ES).</a:t>
            </a:r>
          </a:p>
        </p:txBody>
      </p:sp>
    </p:spTree>
    <p:extLst>
      <p:ext uri="{BB962C8B-B14F-4D97-AF65-F5344CB8AC3E}">
        <p14:creationId xmlns:p14="http://schemas.microsoft.com/office/powerpoint/2010/main" val="176565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non-parametric approach (GSEA)</a:t>
            </a:r>
          </a:p>
        </p:txBody>
      </p:sp>
      <p:sp>
        <p:nvSpPr>
          <p:cNvPr id="3" name="Content Placeholder 2"/>
          <p:cNvSpPr>
            <a:spLocks noGrp="1"/>
          </p:cNvSpPr>
          <p:nvPr>
            <p:ph idx="1"/>
          </p:nvPr>
        </p:nvSpPr>
        <p:spPr/>
        <p:txBody>
          <a:bodyPr>
            <a:normAutofit fontScale="85000" lnSpcReduction="20000"/>
          </a:bodyPr>
          <a:lstStyle/>
          <a:p>
            <a:r>
              <a:rPr lang="en-US" dirty="0"/>
              <a:t>To access the significance</a:t>
            </a:r>
          </a:p>
          <a:p>
            <a:pPr lvl="1"/>
            <a:r>
              <a:rPr lang="en-US" dirty="0"/>
              <a:t>A null distribution of the ES is created in the second step using an empirical phenotype-based permutation test</a:t>
            </a:r>
          </a:p>
          <a:p>
            <a:pPr lvl="1"/>
            <a:r>
              <a:rPr lang="en-US" dirty="0"/>
              <a:t>The significance of a pathway is assessed relative to this null distribution</a:t>
            </a:r>
          </a:p>
          <a:p>
            <a:pPr lvl="1"/>
            <a:r>
              <a:rPr lang="en-US" dirty="0"/>
              <a:t>In the last step, normalized ES (NES) of each gene set (pathway) is calculated based on the size of the set. False discovery rate corresponding to each NES is also determined</a:t>
            </a:r>
          </a:p>
          <a:p>
            <a:r>
              <a:rPr lang="en-US" dirty="0"/>
              <a:t>Improved enrichment score</a:t>
            </a:r>
          </a:p>
          <a:p>
            <a:pPr lvl="1"/>
            <a:r>
              <a:rPr lang="en-US" dirty="0"/>
              <a:t>The updated GSEA algorithm [Subramanian </a:t>
            </a:r>
            <a:r>
              <a:rPr lang="en-US" i="1" dirty="0"/>
              <a:t>et al.</a:t>
            </a:r>
            <a:r>
              <a:rPr lang="en-US" dirty="0"/>
              <a:t>, PNAS </a:t>
            </a:r>
            <a:r>
              <a:rPr lang="en-US" b="1" dirty="0"/>
              <a:t>102 </a:t>
            </a:r>
            <a:r>
              <a:rPr lang="en-US" dirty="0"/>
              <a:t>(2005) 15545] weights the in-/decrements of the running sum by the LFC.</a:t>
            </a:r>
          </a:p>
        </p:txBody>
      </p:sp>
    </p:spTree>
    <p:extLst>
      <p:ext uri="{BB962C8B-B14F-4D97-AF65-F5344CB8AC3E}">
        <p14:creationId xmlns:p14="http://schemas.microsoft.com/office/powerpoint/2010/main" val="83349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9pPr>
          </a:lstStyle>
          <a:p>
            <a:pPr algn="ctr"/>
            <a:r>
              <a:rPr lang="en-GB" sz="1500" b="1">
                <a:latin typeface="Arial" charset="0"/>
              </a:rPr>
              <a:t>A GSEA overview illustrating the method. </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0" y="5943504"/>
            <a:ext cx="9106560" cy="9432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40" y="1368144"/>
            <a:ext cx="7804800" cy="411595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p:cNvSpPr txBox="1">
            <a:spLocks noChangeArrowheads="1"/>
          </p:cNvSpPr>
          <p:nvPr/>
        </p:nvSpPr>
        <p:spPr bwMode="auto">
          <a:xfrm>
            <a:off x="671040" y="5972308"/>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r>
              <a:rPr lang="en-GB" sz="1100" b="1">
                <a:latin typeface="Arial" charset="0"/>
              </a:rPr>
              <a:t>Subramanian A et al. PNAS 2005;102:15545-15550</a:t>
            </a:r>
          </a:p>
        </p:txBody>
      </p:sp>
      <p:sp>
        <p:nvSpPr>
          <p:cNvPr id="3077"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9pPr>
          </a:lstStyle>
          <a:p>
            <a:r>
              <a:rPr lang="en-GB" sz="900">
                <a:latin typeface="Arial" charset="0"/>
              </a:rPr>
              <a:t>©2005 by National Academy of Sciences</a:t>
            </a:r>
          </a:p>
        </p:txBody>
      </p:sp>
    </p:spTree>
    <p:extLst>
      <p:ext uri="{BB962C8B-B14F-4D97-AF65-F5344CB8AC3E}">
        <p14:creationId xmlns:p14="http://schemas.microsoft.com/office/powerpoint/2010/main" val="359377581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Kolmogorov–Smirnov (KS) Test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5295" y="1431290"/>
            <a:ext cx="4171950" cy="5143500"/>
          </a:xfrm>
          <a:prstGeom prst="rect">
            <a:avLst/>
          </a:prstGeom>
        </p:spPr>
      </p:pic>
      <p:sp>
        <p:nvSpPr>
          <p:cNvPr id="4" name="TextBox 3"/>
          <p:cNvSpPr txBox="1"/>
          <p:nvPr/>
        </p:nvSpPr>
        <p:spPr>
          <a:xfrm>
            <a:off x="948018" y="2839620"/>
            <a:ext cx="1957827" cy="461665"/>
          </a:xfrm>
          <a:prstGeom prst="rect">
            <a:avLst/>
          </a:prstGeom>
          <a:noFill/>
        </p:spPr>
        <p:txBody>
          <a:bodyPr wrap="square" rtlCol="0">
            <a:spAutoFit/>
          </a:bodyPr>
          <a:lstStyle/>
          <a:p>
            <a:pPr algn="r"/>
            <a:r>
              <a:rPr lang="en-US" sz="2400" dirty="0"/>
              <a:t>(</a:t>
            </a:r>
            <a:r>
              <a:rPr lang="en-US" sz="2000" dirty="0"/>
              <a:t>upregulated</a:t>
            </a:r>
            <a:r>
              <a:rPr lang="en-US" sz="2400" dirty="0"/>
              <a:t>)</a:t>
            </a:r>
          </a:p>
        </p:txBody>
      </p:sp>
      <p:sp>
        <p:nvSpPr>
          <p:cNvPr id="7" name="TextBox 6"/>
          <p:cNvSpPr txBox="1"/>
          <p:nvPr/>
        </p:nvSpPr>
        <p:spPr>
          <a:xfrm>
            <a:off x="948018" y="6106451"/>
            <a:ext cx="1957827" cy="461665"/>
          </a:xfrm>
          <a:prstGeom prst="rect">
            <a:avLst/>
          </a:prstGeom>
          <a:noFill/>
        </p:spPr>
        <p:txBody>
          <a:bodyPr wrap="square" rtlCol="0">
            <a:spAutoFit/>
          </a:bodyPr>
          <a:lstStyle/>
          <a:p>
            <a:pPr algn="r"/>
            <a:r>
              <a:rPr lang="en-US" sz="2400" dirty="0"/>
              <a:t>(</a:t>
            </a:r>
            <a:r>
              <a:rPr lang="en-US" sz="2000" dirty="0"/>
              <a:t>downregulated</a:t>
            </a:r>
            <a:r>
              <a:rPr lang="en-US" sz="2400" dirty="0"/>
              <a:t>)</a:t>
            </a:r>
          </a:p>
        </p:txBody>
      </p:sp>
    </p:spTree>
    <p:extLst>
      <p:ext uri="{BB962C8B-B14F-4D97-AF65-F5344CB8AC3E}">
        <p14:creationId xmlns:p14="http://schemas.microsoft.com/office/powerpoint/2010/main" val="1875337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Kolmogorov–Smirnov (KS) Test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5295" y="1431290"/>
            <a:ext cx="4171950" cy="5143500"/>
          </a:xfrm>
          <a:prstGeom prst="rect">
            <a:avLst/>
          </a:prstGeom>
        </p:spPr>
      </p:pic>
      <p:sp>
        <p:nvSpPr>
          <p:cNvPr id="6" name="TextBox 5"/>
          <p:cNvSpPr txBox="1"/>
          <p:nvPr/>
        </p:nvSpPr>
        <p:spPr>
          <a:xfrm>
            <a:off x="5615608" y="3167271"/>
            <a:ext cx="3339549" cy="830997"/>
          </a:xfrm>
          <a:prstGeom prst="rect">
            <a:avLst/>
          </a:prstGeom>
          <a:noFill/>
        </p:spPr>
        <p:txBody>
          <a:bodyPr wrap="square" rtlCol="0">
            <a:spAutoFit/>
          </a:bodyPr>
          <a:lstStyle/>
          <a:p>
            <a:r>
              <a:rPr lang="en-US" sz="2400" dirty="0"/>
              <a:t>Large, positive enrichment score</a:t>
            </a:r>
          </a:p>
        </p:txBody>
      </p:sp>
      <p:sp>
        <p:nvSpPr>
          <p:cNvPr id="7" name="TextBox 6"/>
          <p:cNvSpPr txBox="1"/>
          <p:nvPr/>
        </p:nvSpPr>
        <p:spPr>
          <a:xfrm>
            <a:off x="948018" y="2839620"/>
            <a:ext cx="1957827" cy="461665"/>
          </a:xfrm>
          <a:prstGeom prst="rect">
            <a:avLst/>
          </a:prstGeom>
          <a:noFill/>
        </p:spPr>
        <p:txBody>
          <a:bodyPr wrap="square" rtlCol="0">
            <a:spAutoFit/>
          </a:bodyPr>
          <a:lstStyle/>
          <a:p>
            <a:pPr algn="r"/>
            <a:r>
              <a:rPr lang="en-US" sz="2400" dirty="0"/>
              <a:t>(</a:t>
            </a:r>
            <a:r>
              <a:rPr lang="en-US" sz="2000" dirty="0"/>
              <a:t>upregulated</a:t>
            </a:r>
            <a:r>
              <a:rPr lang="en-US" sz="2400" dirty="0"/>
              <a:t>)</a:t>
            </a:r>
          </a:p>
        </p:txBody>
      </p:sp>
      <p:sp>
        <p:nvSpPr>
          <p:cNvPr id="11" name="TextBox 10"/>
          <p:cNvSpPr txBox="1"/>
          <p:nvPr/>
        </p:nvSpPr>
        <p:spPr>
          <a:xfrm>
            <a:off x="948018" y="6106451"/>
            <a:ext cx="1957827" cy="461665"/>
          </a:xfrm>
          <a:prstGeom prst="rect">
            <a:avLst/>
          </a:prstGeom>
          <a:noFill/>
        </p:spPr>
        <p:txBody>
          <a:bodyPr wrap="square" rtlCol="0">
            <a:spAutoFit/>
          </a:bodyPr>
          <a:lstStyle/>
          <a:p>
            <a:pPr algn="r"/>
            <a:r>
              <a:rPr lang="en-US" sz="2400" dirty="0"/>
              <a:t>(</a:t>
            </a:r>
            <a:r>
              <a:rPr lang="en-US" sz="2000" dirty="0"/>
              <a:t>downregulated</a:t>
            </a:r>
            <a:r>
              <a:rPr lang="en-US" sz="2400" dirty="0"/>
              <a:t>)</a:t>
            </a:r>
          </a:p>
        </p:txBody>
      </p:sp>
    </p:spTree>
    <p:extLst>
      <p:ext uri="{BB962C8B-B14F-4D97-AF65-F5344CB8AC3E}">
        <p14:creationId xmlns:p14="http://schemas.microsoft.com/office/powerpoint/2010/main" val="349679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Kolmogorov–Smirnov (KS) Test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5295" y="1431290"/>
            <a:ext cx="4171950" cy="5143500"/>
          </a:xfrm>
          <a:prstGeom prst="rect">
            <a:avLst/>
          </a:prstGeom>
        </p:spPr>
      </p:pic>
      <p:sp>
        <p:nvSpPr>
          <p:cNvPr id="7" name="TextBox 6"/>
          <p:cNvSpPr txBox="1"/>
          <p:nvPr/>
        </p:nvSpPr>
        <p:spPr>
          <a:xfrm>
            <a:off x="5615607" y="5877341"/>
            <a:ext cx="3379306" cy="830997"/>
          </a:xfrm>
          <a:prstGeom prst="rect">
            <a:avLst/>
          </a:prstGeom>
          <a:noFill/>
        </p:spPr>
        <p:txBody>
          <a:bodyPr wrap="square" rtlCol="0">
            <a:spAutoFit/>
          </a:bodyPr>
          <a:lstStyle/>
          <a:p>
            <a:r>
              <a:rPr lang="en-US" sz="2400" dirty="0"/>
              <a:t>Large, negative enrichment score</a:t>
            </a:r>
          </a:p>
        </p:txBody>
      </p:sp>
      <p:sp>
        <p:nvSpPr>
          <p:cNvPr id="6" name="TextBox 5"/>
          <p:cNvSpPr txBox="1"/>
          <p:nvPr/>
        </p:nvSpPr>
        <p:spPr>
          <a:xfrm>
            <a:off x="948018" y="2839620"/>
            <a:ext cx="1957827" cy="461665"/>
          </a:xfrm>
          <a:prstGeom prst="rect">
            <a:avLst/>
          </a:prstGeom>
          <a:noFill/>
        </p:spPr>
        <p:txBody>
          <a:bodyPr wrap="square" rtlCol="0">
            <a:spAutoFit/>
          </a:bodyPr>
          <a:lstStyle/>
          <a:p>
            <a:pPr algn="r"/>
            <a:r>
              <a:rPr lang="en-US" sz="2400" dirty="0"/>
              <a:t>(</a:t>
            </a:r>
            <a:r>
              <a:rPr lang="en-US" sz="2000" dirty="0"/>
              <a:t>upregulated</a:t>
            </a:r>
            <a:r>
              <a:rPr lang="en-US" sz="2400" dirty="0"/>
              <a:t>)</a:t>
            </a:r>
          </a:p>
        </p:txBody>
      </p:sp>
      <p:sp>
        <p:nvSpPr>
          <p:cNvPr id="8" name="TextBox 7"/>
          <p:cNvSpPr txBox="1"/>
          <p:nvPr/>
        </p:nvSpPr>
        <p:spPr>
          <a:xfrm>
            <a:off x="948018" y="6106451"/>
            <a:ext cx="1957827" cy="461665"/>
          </a:xfrm>
          <a:prstGeom prst="rect">
            <a:avLst/>
          </a:prstGeom>
          <a:noFill/>
        </p:spPr>
        <p:txBody>
          <a:bodyPr wrap="square" rtlCol="0">
            <a:spAutoFit/>
          </a:bodyPr>
          <a:lstStyle/>
          <a:p>
            <a:pPr algn="r"/>
            <a:r>
              <a:rPr lang="en-US" sz="2400" dirty="0"/>
              <a:t>(</a:t>
            </a:r>
            <a:r>
              <a:rPr lang="en-US" sz="2000" dirty="0"/>
              <a:t>downregulated</a:t>
            </a:r>
            <a:r>
              <a:rPr lang="en-US" sz="2400" dirty="0"/>
              <a:t>)</a:t>
            </a:r>
          </a:p>
        </p:txBody>
      </p:sp>
    </p:spTree>
    <p:extLst>
      <p:ext uri="{BB962C8B-B14F-4D97-AF65-F5344CB8AC3E}">
        <p14:creationId xmlns:p14="http://schemas.microsoft.com/office/powerpoint/2010/main" val="107432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Kolmogorov–Smirnov (KS) Test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5295" y="1431290"/>
            <a:ext cx="4171950" cy="5143500"/>
          </a:xfrm>
          <a:prstGeom prst="rect">
            <a:avLst/>
          </a:prstGeom>
        </p:spPr>
      </p:pic>
      <p:sp>
        <p:nvSpPr>
          <p:cNvPr id="7" name="TextBox 6"/>
          <p:cNvSpPr txBox="1"/>
          <p:nvPr/>
        </p:nvSpPr>
        <p:spPr>
          <a:xfrm>
            <a:off x="5615608" y="4501699"/>
            <a:ext cx="2792896" cy="830997"/>
          </a:xfrm>
          <a:prstGeom prst="rect">
            <a:avLst/>
          </a:prstGeom>
          <a:noFill/>
        </p:spPr>
        <p:txBody>
          <a:bodyPr wrap="square" rtlCol="0">
            <a:spAutoFit/>
          </a:bodyPr>
          <a:lstStyle/>
          <a:p>
            <a:r>
              <a:rPr lang="en-US" sz="2400" dirty="0"/>
              <a:t>Near zero enrichment score</a:t>
            </a:r>
          </a:p>
        </p:txBody>
      </p:sp>
      <p:sp>
        <p:nvSpPr>
          <p:cNvPr id="6" name="TextBox 5"/>
          <p:cNvSpPr txBox="1"/>
          <p:nvPr/>
        </p:nvSpPr>
        <p:spPr>
          <a:xfrm>
            <a:off x="948018" y="2839620"/>
            <a:ext cx="1957827" cy="461665"/>
          </a:xfrm>
          <a:prstGeom prst="rect">
            <a:avLst/>
          </a:prstGeom>
          <a:noFill/>
        </p:spPr>
        <p:txBody>
          <a:bodyPr wrap="square" rtlCol="0">
            <a:spAutoFit/>
          </a:bodyPr>
          <a:lstStyle/>
          <a:p>
            <a:pPr algn="r"/>
            <a:r>
              <a:rPr lang="en-US" sz="2400" dirty="0"/>
              <a:t>(</a:t>
            </a:r>
            <a:r>
              <a:rPr lang="en-US" sz="2000" dirty="0"/>
              <a:t>upregulated</a:t>
            </a:r>
            <a:r>
              <a:rPr lang="en-US" sz="2400" dirty="0"/>
              <a:t>)</a:t>
            </a:r>
          </a:p>
        </p:txBody>
      </p:sp>
      <p:sp>
        <p:nvSpPr>
          <p:cNvPr id="8" name="TextBox 7"/>
          <p:cNvSpPr txBox="1"/>
          <p:nvPr/>
        </p:nvSpPr>
        <p:spPr>
          <a:xfrm>
            <a:off x="948018" y="6106451"/>
            <a:ext cx="1957827" cy="461665"/>
          </a:xfrm>
          <a:prstGeom prst="rect">
            <a:avLst/>
          </a:prstGeom>
          <a:noFill/>
        </p:spPr>
        <p:txBody>
          <a:bodyPr wrap="square" rtlCol="0">
            <a:spAutoFit/>
          </a:bodyPr>
          <a:lstStyle/>
          <a:p>
            <a:pPr algn="r"/>
            <a:r>
              <a:rPr lang="en-US" sz="2400" dirty="0"/>
              <a:t>(</a:t>
            </a:r>
            <a:r>
              <a:rPr lang="en-US" sz="2000" dirty="0"/>
              <a:t>downregulated</a:t>
            </a:r>
            <a:r>
              <a:rPr lang="en-US" sz="2400" dirty="0"/>
              <a:t>)</a:t>
            </a:r>
          </a:p>
        </p:txBody>
      </p:sp>
    </p:spTree>
    <p:extLst>
      <p:ext uri="{BB962C8B-B14F-4D97-AF65-F5344CB8AC3E}">
        <p14:creationId xmlns:p14="http://schemas.microsoft.com/office/powerpoint/2010/main" val="137848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526607" y="1219200"/>
            <a:ext cx="8229600" cy="792163"/>
          </a:xfrm>
        </p:spPr>
        <p:txBody>
          <a:bodyPr/>
          <a:lstStyle/>
          <a:p>
            <a:pPr eaLnBrk="1" hangingPunct="1"/>
            <a:r>
              <a:rPr lang="en-US" sz="3200" dirty="0"/>
              <a:t>The Road to Pathway Analysis</a:t>
            </a:r>
          </a:p>
        </p:txBody>
      </p:sp>
      <p:sp>
        <p:nvSpPr>
          <p:cNvPr id="3075" name="Text Box 5"/>
          <p:cNvSpPr txBox="1">
            <a:spLocks noChangeArrowheads="1"/>
          </p:cNvSpPr>
          <p:nvPr/>
        </p:nvSpPr>
        <p:spPr bwMode="auto">
          <a:xfrm>
            <a:off x="3582027" y="6294474"/>
            <a:ext cx="5462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sz="1400" dirty="0">
                <a:solidFill>
                  <a:srgbClr val="000000"/>
                </a:solidFill>
              </a:rPr>
              <a:t>Adapted from Werner (2008), Current Opinion in Biotech., 19:50-64</a:t>
            </a:r>
          </a:p>
        </p:txBody>
      </p:sp>
      <p:grpSp>
        <p:nvGrpSpPr>
          <p:cNvPr id="3076" name="Group 7"/>
          <p:cNvGrpSpPr>
            <a:grpSpLocks/>
          </p:cNvGrpSpPr>
          <p:nvPr/>
        </p:nvGrpSpPr>
        <p:grpSpPr bwMode="auto">
          <a:xfrm>
            <a:off x="526607" y="2368550"/>
            <a:ext cx="8216900" cy="3614738"/>
            <a:chOff x="344" y="1120"/>
            <a:chExt cx="5176" cy="2277"/>
          </a:xfrm>
        </p:grpSpPr>
        <p:pic>
          <p:nvPicPr>
            <p:cNvPr id="3077" name="Picture 4" descr="Microarray_to_pathway_to_regulatory_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1120"/>
              <a:ext cx="5136" cy="2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18" descr="NGS"/>
            <p:cNvPicPr>
              <a:picLocks noChangeAspect="1" noChangeArrowheads="1"/>
            </p:cNvPicPr>
            <p:nvPr/>
          </p:nvPicPr>
          <p:blipFill>
            <a:blip r:embed="rId4">
              <a:extLst>
                <a:ext uri="{28A0092B-C50C-407E-A947-70E740481C1C}">
                  <a14:useLocalDpi xmlns:a14="http://schemas.microsoft.com/office/drawing/2010/main" val="0"/>
                </a:ext>
              </a:extLst>
            </a:blip>
            <a:srcRect l="5014" t="22763" r="57071" b="42894"/>
            <a:stretch>
              <a:fillRect/>
            </a:stretch>
          </p:blipFill>
          <p:spPr bwMode="auto">
            <a:xfrm>
              <a:off x="529" y="2016"/>
              <a:ext cx="603"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Text Box 19"/>
            <p:cNvSpPr txBox="1">
              <a:spLocks noChangeArrowheads="1"/>
            </p:cNvSpPr>
            <p:nvPr/>
          </p:nvSpPr>
          <p:spPr bwMode="auto">
            <a:xfrm>
              <a:off x="344" y="2544"/>
              <a:ext cx="952"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sz="1200">
                  <a:solidFill>
                    <a:srgbClr val="000000"/>
                  </a:solidFill>
                </a:rPr>
                <a:t>Next Gen RNA-Seq</a:t>
              </a:r>
            </a:p>
          </p:txBody>
        </p:sp>
      </p:grpSp>
      <p:pic>
        <p:nvPicPr>
          <p:cNvPr id="9"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379" y="132903"/>
            <a:ext cx="61817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3497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Kolmogorov–Smirnov (KS) Test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820" y="2446062"/>
            <a:ext cx="5493544" cy="4057650"/>
          </a:xfrm>
          <a:prstGeom prst="rect">
            <a:avLst/>
          </a:prstGeom>
        </p:spPr>
      </p:pic>
      <p:sp>
        <p:nvSpPr>
          <p:cNvPr id="4" name="TextBox 3"/>
          <p:cNvSpPr txBox="1"/>
          <p:nvPr/>
        </p:nvSpPr>
        <p:spPr>
          <a:xfrm>
            <a:off x="4941899" y="2446061"/>
            <a:ext cx="1957827" cy="461665"/>
          </a:xfrm>
          <a:prstGeom prst="rect">
            <a:avLst/>
          </a:prstGeom>
          <a:noFill/>
        </p:spPr>
        <p:txBody>
          <a:bodyPr wrap="square" rtlCol="0">
            <a:spAutoFit/>
          </a:bodyPr>
          <a:lstStyle/>
          <a:p>
            <a:pPr algn="r"/>
            <a:r>
              <a:rPr lang="en-US" sz="2400" dirty="0"/>
              <a:t>(</a:t>
            </a:r>
            <a:r>
              <a:rPr lang="en-US" sz="2000" dirty="0"/>
              <a:t>downregulated</a:t>
            </a:r>
            <a:r>
              <a:rPr lang="en-US" sz="2400" dirty="0"/>
              <a:t>)</a:t>
            </a:r>
          </a:p>
        </p:txBody>
      </p:sp>
      <p:sp>
        <p:nvSpPr>
          <p:cNvPr id="5" name="TextBox 4"/>
          <p:cNvSpPr txBox="1"/>
          <p:nvPr/>
        </p:nvSpPr>
        <p:spPr>
          <a:xfrm>
            <a:off x="2450087" y="2476839"/>
            <a:ext cx="1957827" cy="400110"/>
          </a:xfrm>
          <a:prstGeom prst="rect">
            <a:avLst/>
          </a:prstGeom>
          <a:noFill/>
        </p:spPr>
        <p:txBody>
          <a:bodyPr wrap="square" rtlCol="0">
            <a:spAutoFit/>
          </a:bodyPr>
          <a:lstStyle/>
          <a:p>
            <a:r>
              <a:rPr lang="en-US" sz="2000" dirty="0"/>
              <a:t>(upregulated)</a:t>
            </a:r>
          </a:p>
        </p:txBody>
      </p:sp>
    </p:spTree>
    <p:extLst>
      <p:ext uri="{BB962C8B-B14F-4D97-AF65-F5344CB8AC3E}">
        <p14:creationId xmlns:p14="http://schemas.microsoft.com/office/powerpoint/2010/main" val="342016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Kolmogorov–Smirnov (KS) Test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820" y="2446062"/>
            <a:ext cx="5493544" cy="4057650"/>
          </a:xfrm>
          <a:prstGeom prst="rect">
            <a:avLst/>
          </a:prstGeom>
        </p:spPr>
      </p:pic>
      <p:sp>
        <p:nvSpPr>
          <p:cNvPr id="4" name="TextBox 3"/>
          <p:cNvSpPr txBox="1"/>
          <p:nvPr/>
        </p:nvSpPr>
        <p:spPr>
          <a:xfrm>
            <a:off x="2450087" y="2476839"/>
            <a:ext cx="1957827" cy="400110"/>
          </a:xfrm>
          <a:prstGeom prst="rect">
            <a:avLst/>
          </a:prstGeom>
          <a:noFill/>
        </p:spPr>
        <p:txBody>
          <a:bodyPr wrap="square" rtlCol="0">
            <a:spAutoFit/>
          </a:bodyPr>
          <a:lstStyle/>
          <a:p>
            <a:r>
              <a:rPr lang="en-US" sz="2000" dirty="0"/>
              <a:t>(upregulated)</a:t>
            </a:r>
          </a:p>
        </p:txBody>
      </p:sp>
      <p:sp>
        <p:nvSpPr>
          <p:cNvPr id="5" name="TextBox 4"/>
          <p:cNvSpPr txBox="1"/>
          <p:nvPr/>
        </p:nvSpPr>
        <p:spPr>
          <a:xfrm>
            <a:off x="4957848" y="2446062"/>
            <a:ext cx="1957827" cy="461665"/>
          </a:xfrm>
          <a:prstGeom prst="rect">
            <a:avLst/>
          </a:prstGeom>
          <a:noFill/>
        </p:spPr>
        <p:txBody>
          <a:bodyPr wrap="square" rtlCol="0">
            <a:spAutoFit/>
          </a:bodyPr>
          <a:lstStyle/>
          <a:p>
            <a:pPr algn="r"/>
            <a:r>
              <a:rPr lang="en-US" sz="2400" dirty="0"/>
              <a:t>(</a:t>
            </a:r>
            <a:r>
              <a:rPr lang="en-US" sz="2000" dirty="0"/>
              <a:t>downregulated</a:t>
            </a:r>
            <a:r>
              <a:rPr lang="en-US" sz="2400" dirty="0"/>
              <a:t>)</a:t>
            </a:r>
          </a:p>
        </p:txBody>
      </p:sp>
    </p:spTree>
    <p:extLst>
      <p:ext uri="{BB962C8B-B14F-4D97-AF65-F5344CB8AC3E}">
        <p14:creationId xmlns:p14="http://schemas.microsoft.com/office/powerpoint/2010/main" val="3554006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Kolmogorov–Smirnov (KS) Test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820" y="2446062"/>
            <a:ext cx="5493544" cy="4057650"/>
          </a:xfrm>
          <a:prstGeom prst="rect">
            <a:avLst/>
          </a:prstGeom>
        </p:spPr>
      </p:pic>
      <p:sp>
        <p:nvSpPr>
          <p:cNvPr id="4" name="TextBox 3"/>
          <p:cNvSpPr txBox="1"/>
          <p:nvPr/>
        </p:nvSpPr>
        <p:spPr>
          <a:xfrm>
            <a:off x="2450087" y="2476839"/>
            <a:ext cx="1957827" cy="400110"/>
          </a:xfrm>
          <a:prstGeom prst="rect">
            <a:avLst/>
          </a:prstGeom>
          <a:noFill/>
        </p:spPr>
        <p:txBody>
          <a:bodyPr wrap="square" rtlCol="0">
            <a:spAutoFit/>
          </a:bodyPr>
          <a:lstStyle/>
          <a:p>
            <a:r>
              <a:rPr lang="en-US" sz="2000" dirty="0"/>
              <a:t>(upregulated)</a:t>
            </a:r>
          </a:p>
        </p:txBody>
      </p:sp>
      <p:sp>
        <p:nvSpPr>
          <p:cNvPr id="5" name="TextBox 4"/>
          <p:cNvSpPr txBox="1"/>
          <p:nvPr/>
        </p:nvSpPr>
        <p:spPr>
          <a:xfrm>
            <a:off x="4973797" y="2446061"/>
            <a:ext cx="1957827" cy="461665"/>
          </a:xfrm>
          <a:prstGeom prst="rect">
            <a:avLst/>
          </a:prstGeom>
          <a:noFill/>
        </p:spPr>
        <p:txBody>
          <a:bodyPr wrap="square" rtlCol="0">
            <a:spAutoFit/>
          </a:bodyPr>
          <a:lstStyle/>
          <a:p>
            <a:pPr algn="r"/>
            <a:r>
              <a:rPr lang="en-US" sz="2400" dirty="0"/>
              <a:t>(</a:t>
            </a:r>
            <a:r>
              <a:rPr lang="en-US" sz="2000" dirty="0"/>
              <a:t>downregulated</a:t>
            </a:r>
            <a:r>
              <a:rPr lang="en-US" sz="2400" dirty="0"/>
              <a:t>)</a:t>
            </a:r>
          </a:p>
        </p:txBody>
      </p:sp>
    </p:spTree>
    <p:extLst>
      <p:ext uri="{BB962C8B-B14F-4D97-AF65-F5344CB8AC3E}">
        <p14:creationId xmlns:p14="http://schemas.microsoft.com/office/powerpoint/2010/main" val="785233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Kolmogorov–Smirnov (KS) Test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820" y="2446062"/>
            <a:ext cx="5493544" cy="4057650"/>
          </a:xfrm>
          <a:prstGeom prst="rect">
            <a:avLst/>
          </a:prstGeom>
        </p:spPr>
      </p:pic>
      <p:sp>
        <p:nvSpPr>
          <p:cNvPr id="4" name="TextBox 3"/>
          <p:cNvSpPr txBox="1"/>
          <p:nvPr/>
        </p:nvSpPr>
        <p:spPr>
          <a:xfrm>
            <a:off x="2450087" y="2476839"/>
            <a:ext cx="1957827" cy="400110"/>
          </a:xfrm>
          <a:prstGeom prst="rect">
            <a:avLst/>
          </a:prstGeom>
          <a:noFill/>
        </p:spPr>
        <p:txBody>
          <a:bodyPr wrap="square" rtlCol="0">
            <a:spAutoFit/>
          </a:bodyPr>
          <a:lstStyle/>
          <a:p>
            <a:r>
              <a:rPr lang="en-US" sz="2000" dirty="0"/>
              <a:t>(upregulated)</a:t>
            </a:r>
          </a:p>
        </p:txBody>
      </p:sp>
      <p:sp>
        <p:nvSpPr>
          <p:cNvPr id="5" name="TextBox 4"/>
          <p:cNvSpPr txBox="1"/>
          <p:nvPr/>
        </p:nvSpPr>
        <p:spPr>
          <a:xfrm>
            <a:off x="4957848" y="2446062"/>
            <a:ext cx="1957827" cy="461665"/>
          </a:xfrm>
          <a:prstGeom prst="rect">
            <a:avLst/>
          </a:prstGeom>
          <a:noFill/>
        </p:spPr>
        <p:txBody>
          <a:bodyPr wrap="square" rtlCol="0">
            <a:spAutoFit/>
          </a:bodyPr>
          <a:lstStyle/>
          <a:p>
            <a:pPr algn="r"/>
            <a:r>
              <a:rPr lang="en-US" sz="2400" dirty="0"/>
              <a:t>(</a:t>
            </a:r>
            <a:r>
              <a:rPr lang="en-US" sz="2000" dirty="0"/>
              <a:t>downregulated</a:t>
            </a:r>
            <a:r>
              <a:rPr lang="en-US" sz="2400" dirty="0"/>
              <a:t>)</a:t>
            </a:r>
          </a:p>
        </p:txBody>
      </p:sp>
    </p:spTree>
    <p:extLst>
      <p:ext uri="{BB962C8B-B14F-4D97-AF65-F5344CB8AC3E}">
        <p14:creationId xmlns:p14="http://schemas.microsoft.com/office/powerpoint/2010/main" val="4144109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Kolmogorov–Smirnov (KS) Test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820" y="2446062"/>
            <a:ext cx="5493544" cy="4057650"/>
          </a:xfrm>
          <a:prstGeom prst="rect">
            <a:avLst/>
          </a:prstGeom>
        </p:spPr>
      </p:pic>
      <p:sp>
        <p:nvSpPr>
          <p:cNvPr id="4" name="TextBox 3"/>
          <p:cNvSpPr txBox="1"/>
          <p:nvPr/>
        </p:nvSpPr>
        <p:spPr>
          <a:xfrm>
            <a:off x="2450087" y="2476839"/>
            <a:ext cx="1957827" cy="400110"/>
          </a:xfrm>
          <a:prstGeom prst="rect">
            <a:avLst/>
          </a:prstGeom>
          <a:noFill/>
        </p:spPr>
        <p:txBody>
          <a:bodyPr wrap="square" rtlCol="0">
            <a:spAutoFit/>
          </a:bodyPr>
          <a:lstStyle/>
          <a:p>
            <a:r>
              <a:rPr lang="en-US" sz="2000" dirty="0"/>
              <a:t>(upregulated)</a:t>
            </a:r>
          </a:p>
        </p:txBody>
      </p:sp>
      <p:sp>
        <p:nvSpPr>
          <p:cNvPr id="5" name="TextBox 4"/>
          <p:cNvSpPr txBox="1"/>
          <p:nvPr/>
        </p:nvSpPr>
        <p:spPr>
          <a:xfrm>
            <a:off x="4925950" y="2446062"/>
            <a:ext cx="1957827" cy="461665"/>
          </a:xfrm>
          <a:prstGeom prst="rect">
            <a:avLst/>
          </a:prstGeom>
          <a:noFill/>
        </p:spPr>
        <p:txBody>
          <a:bodyPr wrap="square" rtlCol="0">
            <a:spAutoFit/>
          </a:bodyPr>
          <a:lstStyle/>
          <a:p>
            <a:pPr algn="r"/>
            <a:r>
              <a:rPr lang="en-US" sz="2400" dirty="0"/>
              <a:t>(</a:t>
            </a:r>
            <a:r>
              <a:rPr lang="en-US" sz="2000" dirty="0"/>
              <a:t>downregulated</a:t>
            </a:r>
            <a:r>
              <a:rPr lang="en-US" sz="2400" dirty="0"/>
              <a:t>)</a:t>
            </a:r>
          </a:p>
        </p:txBody>
      </p:sp>
    </p:spTree>
    <p:extLst>
      <p:ext uri="{BB962C8B-B14F-4D97-AF65-F5344CB8AC3E}">
        <p14:creationId xmlns:p14="http://schemas.microsoft.com/office/powerpoint/2010/main" val="2468823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Kolmogorov–Smirnov (KS) Test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766" y="2345426"/>
            <a:ext cx="2571750" cy="32146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4484" y="2345426"/>
            <a:ext cx="2571750" cy="32146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7905" y="2379716"/>
            <a:ext cx="2668191" cy="3180398"/>
          </a:xfrm>
          <a:prstGeom prst="rect">
            <a:avLst/>
          </a:prstGeom>
        </p:spPr>
      </p:pic>
      <p:sp>
        <p:nvSpPr>
          <p:cNvPr id="7" name="TextBox 6"/>
          <p:cNvSpPr txBox="1"/>
          <p:nvPr/>
        </p:nvSpPr>
        <p:spPr>
          <a:xfrm>
            <a:off x="386889" y="1548720"/>
            <a:ext cx="2693504" cy="830997"/>
          </a:xfrm>
          <a:prstGeom prst="rect">
            <a:avLst/>
          </a:prstGeom>
          <a:noFill/>
        </p:spPr>
        <p:txBody>
          <a:bodyPr wrap="square" rtlCol="0">
            <a:spAutoFit/>
          </a:bodyPr>
          <a:lstStyle/>
          <a:p>
            <a:pPr algn="ctr"/>
            <a:r>
              <a:rPr lang="en-US" sz="2400" b="1" dirty="0"/>
              <a:t>Many genes</a:t>
            </a:r>
          </a:p>
          <a:p>
            <a:pPr algn="ctr"/>
            <a:r>
              <a:rPr lang="en-US" sz="2400" b="1" dirty="0"/>
              <a:t>upregulated</a:t>
            </a:r>
          </a:p>
        </p:txBody>
      </p:sp>
      <p:sp>
        <p:nvSpPr>
          <p:cNvPr id="8" name="TextBox 7"/>
          <p:cNvSpPr txBox="1"/>
          <p:nvPr/>
        </p:nvSpPr>
        <p:spPr>
          <a:xfrm>
            <a:off x="3225248" y="1514430"/>
            <a:ext cx="2693504" cy="1200329"/>
          </a:xfrm>
          <a:prstGeom prst="rect">
            <a:avLst/>
          </a:prstGeom>
          <a:noFill/>
        </p:spPr>
        <p:txBody>
          <a:bodyPr wrap="square" rtlCol="0">
            <a:spAutoFit/>
          </a:bodyPr>
          <a:lstStyle/>
          <a:p>
            <a:pPr algn="ctr"/>
            <a:r>
              <a:rPr lang="en-US" sz="2400" b="1" dirty="0"/>
              <a:t>Genes</a:t>
            </a:r>
          </a:p>
          <a:p>
            <a:pPr algn="ctr"/>
            <a:r>
              <a:rPr lang="en-US" sz="2400" b="1" dirty="0"/>
              <a:t>randomly distributed</a:t>
            </a:r>
          </a:p>
        </p:txBody>
      </p:sp>
      <p:sp>
        <p:nvSpPr>
          <p:cNvPr id="9" name="TextBox 8"/>
          <p:cNvSpPr txBox="1"/>
          <p:nvPr/>
        </p:nvSpPr>
        <p:spPr>
          <a:xfrm>
            <a:off x="6063607" y="1514429"/>
            <a:ext cx="2693504" cy="830997"/>
          </a:xfrm>
          <a:prstGeom prst="rect">
            <a:avLst/>
          </a:prstGeom>
          <a:noFill/>
        </p:spPr>
        <p:txBody>
          <a:bodyPr wrap="square" rtlCol="0">
            <a:spAutoFit/>
          </a:bodyPr>
          <a:lstStyle/>
          <a:p>
            <a:pPr algn="ctr"/>
            <a:r>
              <a:rPr lang="en-US" sz="2400" b="1" dirty="0"/>
              <a:t>Many genes</a:t>
            </a:r>
          </a:p>
          <a:p>
            <a:pPr algn="ctr"/>
            <a:r>
              <a:rPr lang="en-US" sz="2400" b="1" dirty="0"/>
              <a:t>downregulated</a:t>
            </a:r>
          </a:p>
        </p:txBody>
      </p:sp>
      <p:sp>
        <p:nvSpPr>
          <p:cNvPr id="10" name="TextBox 9"/>
          <p:cNvSpPr txBox="1"/>
          <p:nvPr/>
        </p:nvSpPr>
        <p:spPr>
          <a:xfrm>
            <a:off x="326012" y="5560115"/>
            <a:ext cx="2693504" cy="830997"/>
          </a:xfrm>
          <a:prstGeom prst="rect">
            <a:avLst/>
          </a:prstGeom>
          <a:noFill/>
        </p:spPr>
        <p:txBody>
          <a:bodyPr wrap="square" rtlCol="0">
            <a:spAutoFit/>
          </a:bodyPr>
          <a:lstStyle/>
          <a:p>
            <a:pPr algn="ctr"/>
            <a:r>
              <a:rPr lang="en-US" sz="2400" dirty="0"/>
              <a:t>Large positive</a:t>
            </a:r>
          </a:p>
          <a:p>
            <a:pPr algn="ctr"/>
            <a:r>
              <a:rPr lang="en-US" sz="2400" dirty="0"/>
              <a:t>enrichment score</a:t>
            </a:r>
          </a:p>
        </p:txBody>
      </p:sp>
      <p:sp>
        <p:nvSpPr>
          <p:cNvPr id="11" name="TextBox 10"/>
          <p:cNvSpPr txBox="1"/>
          <p:nvPr/>
        </p:nvSpPr>
        <p:spPr>
          <a:xfrm>
            <a:off x="3225247" y="5560114"/>
            <a:ext cx="2693504" cy="830997"/>
          </a:xfrm>
          <a:prstGeom prst="rect">
            <a:avLst/>
          </a:prstGeom>
          <a:noFill/>
        </p:spPr>
        <p:txBody>
          <a:bodyPr wrap="square" rtlCol="0">
            <a:spAutoFit/>
          </a:bodyPr>
          <a:lstStyle/>
          <a:p>
            <a:pPr algn="ctr"/>
            <a:r>
              <a:rPr lang="en-US" sz="2400" dirty="0"/>
              <a:t>Near zero</a:t>
            </a:r>
          </a:p>
          <a:p>
            <a:pPr algn="ctr"/>
            <a:r>
              <a:rPr lang="en-US" sz="2400" dirty="0"/>
              <a:t>enrichment score</a:t>
            </a:r>
          </a:p>
        </p:txBody>
      </p:sp>
      <p:sp>
        <p:nvSpPr>
          <p:cNvPr id="12" name="TextBox 11"/>
          <p:cNvSpPr txBox="1"/>
          <p:nvPr/>
        </p:nvSpPr>
        <p:spPr>
          <a:xfrm>
            <a:off x="6124483" y="5560113"/>
            <a:ext cx="2693504" cy="830997"/>
          </a:xfrm>
          <a:prstGeom prst="rect">
            <a:avLst/>
          </a:prstGeom>
          <a:noFill/>
        </p:spPr>
        <p:txBody>
          <a:bodyPr wrap="square" rtlCol="0">
            <a:spAutoFit/>
          </a:bodyPr>
          <a:lstStyle/>
          <a:p>
            <a:pPr algn="ctr"/>
            <a:r>
              <a:rPr lang="en-US" sz="2400" dirty="0"/>
              <a:t>Large negative</a:t>
            </a:r>
          </a:p>
          <a:p>
            <a:pPr algn="ctr"/>
            <a:r>
              <a:rPr lang="en-US" sz="2400" dirty="0"/>
              <a:t>enrichment score</a:t>
            </a:r>
          </a:p>
        </p:txBody>
      </p:sp>
    </p:spTree>
    <p:extLst>
      <p:ext uri="{BB962C8B-B14F-4D97-AF65-F5344CB8AC3E}">
        <p14:creationId xmlns:p14="http://schemas.microsoft.com/office/powerpoint/2010/main" val="89102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descr="GSEA_workf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507047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 Box 6"/>
          <p:cNvSpPr txBox="1">
            <a:spLocks noChangeArrowheads="1"/>
          </p:cNvSpPr>
          <p:nvPr/>
        </p:nvSpPr>
        <p:spPr bwMode="auto">
          <a:xfrm>
            <a:off x="4678362" y="6468141"/>
            <a:ext cx="4289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sz="1400" dirty="0" err="1">
                <a:solidFill>
                  <a:srgbClr val="000000"/>
                </a:solidFill>
              </a:rPr>
              <a:t>Mootha</a:t>
            </a:r>
            <a:r>
              <a:rPr lang="en-US" sz="1400" dirty="0">
                <a:solidFill>
                  <a:srgbClr val="000000"/>
                </a:solidFill>
              </a:rPr>
              <a:t> et al., Nature Genetics, 2003, 34(3):267-273</a:t>
            </a:r>
          </a:p>
        </p:txBody>
      </p:sp>
    </p:spTree>
    <p:extLst>
      <p:ext uri="{BB962C8B-B14F-4D97-AF65-F5344CB8AC3E}">
        <p14:creationId xmlns:p14="http://schemas.microsoft.com/office/powerpoint/2010/main" val="12683183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Kolmogorov–Smirnov (KS) Test</a:t>
            </a:r>
          </a:p>
        </p:txBody>
      </p:sp>
      <p:sp>
        <p:nvSpPr>
          <p:cNvPr id="3" name="Content Placeholder 2"/>
          <p:cNvSpPr>
            <a:spLocks noGrp="1"/>
          </p:cNvSpPr>
          <p:nvPr>
            <p:ph idx="1"/>
          </p:nvPr>
        </p:nvSpPr>
        <p:spPr>
          <a:xfrm>
            <a:off x="628650" y="1825625"/>
            <a:ext cx="7886700" cy="4820920"/>
          </a:xfrm>
        </p:spPr>
        <p:txBody>
          <a:bodyPr>
            <a:normAutofit lnSpcReduction="10000"/>
          </a:bodyPr>
          <a:lstStyle/>
          <a:p>
            <a:r>
              <a:rPr lang="en-US" dirty="0"/>
              <a:t>Used in Gene Set Enrichment Analysis (GSEA)</a:t>
            </a:r>
          </a:p>
          <a:p>
            <a:pPr lvl="1"/>
            <a:r>
              <a:rPr lang="en-US" dirty="0"/>
              <a:t>Free software (</a:t>
            </a:r>
            <a:r>
              <a:rPr lang="en-US" dirty="0">
                <a:hlinkClick r:id="rId2"/>
              </a:rPr>
              <a:t>http://www.broadinstitute.org/gsea</a:t>
            </a:r>
            <a:r>
              <a:rPr lang="en-US" dirty="0"/>
              <a:t>)</a:t>
            </a:r>
          </a:p>
          <a:p>
            <a:pPr lvl="1"/>
            <a:r>
              <a:rPr lang="en-US" dirty="0"/>
              <a:t>Pros:</a:t>
            </a:r>
          </a:p>
          <a:p>
            <a:pPr lvl="2"/>
            <a:r>
              <a:rPr lang="en-US" dirty="0"/>
              <a:t>Large collection of gene sets</a:t>
            </a:r>
          </a:p>
          <a:p>
            <a:pPr lvl="2"/>
            <a:r>
              <a:rPr lang="en-US" dirty="0"/>
              <a:t>Uses more information than methods that only use DEG list</a:t>
            </a:r>
          </a:p>
          <a:p>
            <a:pPr lvl="2"/>
            <a:r>
              <a:rPr lang="en-US" dirty="0"/>
              <a:t>Enrichment plot improves interpretability</a:t>
            </a:r>
          </a:p>
          <a:p>
            <a:pPr lvl="1"/>
            <a:r>
              <a:rPr lang="en-US" dirty="0"/>
              <a:t>Cons:</a:t>
            </a:r>
          </a:p>
          <a:p>
            <a:pPr lvl="2"/>
            <a:r>
              <a:rPr lang="en-US" dirty="0"/>
              <a:t>Permutation-based p-values</a:t>
            </a:r>
          </a:p>
        </p:txBody>
      </p:sp>
    </p:spTree>
    <p:extLst>
      <p:ext uri="{BB962C8B-B14F-4D97-AF65-F5344CB8AC3E}">
        <p14:creationId xmlns:p14="http://schemas.microsoft.com/office/powerpoint/2010/main" val="3372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C53B3D-58E6-4A10-A98B-2AAC0B3121DC}"/>
              </a:ext>
            </a:extLst>
          </p:cNvPr>
          <p:cNvPicPr>
            <a:picLocks noChangeAspect="1"/>
          </p:cNvPicPr>
          <p:nvPr/>
        </p:nvPicPr>
        <p:blipFill>
          <a:blip r:embed="rId2"/>
          <a:stretch>
            <a:fillRect/>
          </a:stretch>
        </p:blipFill>
        <p:spPr>
          <a:xfrm>
            <a:off x="938212" y="414337"/>
            <a:ext cx="7267575" cy="6029325"/>
          </a:xfrm>
          <a:prstGeom prst="rect">
            <a:avLst/>
          </a:prstGeom>
        </p:spPr>
      </p:pic>
    </p:spTree>
    <p:extLst>
      <p:ext uri="{BB962C8B-B14F-4D97-AF65-F5344CB8AC3E}">
        <p14:creationId xmlns:p14="http://schemas.microsoft.com/office/powerpoint/2010/main" val="824087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1">
            <a:extLst>
              <a:ext uri="{FF2B5EF4-FFF2-40B4-BE49-F238E27FC236}">
                <a16:creationId xmlns:a16="http://schemas.microsoft.com/office/drawing/2014/main" id="{F992EC08-1174-40C0-9206-9D8B84705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238"/>
            <a:ext cx="9144000" cy="6611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722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Why pathway analysis?</a:t>
            </a:r>
          </a:p>
        </p:txBody>
      </p:sp>
      <p:sp>
        <p:nvSpPr>
          <p:cNvPr id="3" name="Content Placeholder 2"/>
          <p:cNvSpPr>
            <a:spLocks noGrp="1"/>
          </p:cNvSpPr>
          <p:nvPr>
            <p:ph idx="1"/>
          </p:nvPr>
        </p:nvSpPr>
        <p:spPr>
          <a:xfrm>
            <a:off x="632936" y="1522729"/>
            <a:ext cx="8282464" cy="5118101"/>
          </a:xfrm>
        </p:spPr>
        <p:txBody>
          <a:bodyPr>
            <a:normAutofit/>
          </a:bodyPr>
          <a:lstStyle/>
          <a:p>
            <a:r>
              <a:rPr lang="en-US" dirty="0"/>
              <a:t>Biological responses are systematic and collaborative </a:t>
            </a:r>
          </a:p>
          <a:p>
            <a:r>
              <a:rPr lang="en-US" dirty="0"/>
              <a:t>Modern technologies provide high-throughput measurement</a:t>
            </a:r>
          </a:p>
          <a:p>
            <a:r>
              <a:rPr lang="en-US" dirty="0"/>
              <a:t>Rich knowledge-based accumulation available</a:t>
            </a:r>
          </a:p>
          <a:p>
            <a:r>
              <a:rPr lang="en-US" dirty="0"/>
              <a:t>Statistical frame works provide the analytical component</a:t>
            </a:r>
          </a:p>
          <a:p>
            <a:endParaRPr lang="en-US" dirty="0"/>
          </a:p>
          <a:p>
            <a:endParaRPr lang="en-US" dirty="0"/>
          </a:p>
        </p:txBody>
      </p:sp>
    </p:spTree>
    <p:extLst>
      <p:ext uri="{BB962C8B-B14F-4D97-AF65-F5344CB8AC3E}">
        <p14:creationId xmlns:p14="http://schemas.microsoft.com/office/powerpoint/2010/main" val="166853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2">
            <a:extLst>
              <a:ext uri="{FF2B5EF4-FFF2-40B4-BE49-F238E27FC236}">
                <a16:creationId xmlns:a16="http://schemas.microsoft.com/office/drawing/2014/main" id="{5BC894BC-C26A-4576-A0A7-5823D909A5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88" y="0"/>
            <a:ext cx="59912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0776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ig. 4">
            <a:extLst>
              <a:ext uri="{FF2B5EF4-FFF2-40B4-BE49-F238E27FC236}">
                <a16:creationId xmlns:a16="http://schemas.microsoft.com/office/drawing/2014/main" id="{03A2C148-D24E-4D4F-A8CF-F5630F4E3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50" y="0"/>
            <a:ext cx="8750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820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94AF-1464-472F-BC52-4167CAB44630}"/>
              </a:ext>
            </a:extLst>
          </p:cNvPr>
          <p:cNvSpPr>
            <a:spLocks noGrp="1"/>
          </p:cNvSpPr>
          <p:nvPr>
            <p:ph type="title"/>
          </p:nvPr>
        </p:nvSpPr>
        <p:spPr/>
        <p:txBody>
          <a:bodyPr/>
          <a:lstStyle/>
          <a:p>
            <a:r>
              <a:rPr lang="en-US" dirty="0"/>
              <a:t>Temporary conclusions</a:t>
            </a:r>
          </a:p>
        </p:txBody>
      </p:sp>
      <p:sp>
        <p:nvSpPr>
          <p:cNvPr id="3" name="Content Placeholder 2">
            <a:extLst>
              <a:ext uri="{FF2B5EF4-FFF2-40B4-BE49-F238E27FC236}">
                <a16:creationId xmlns:a16="http://schemas.microsoft.com/office/drawing/2014/main" id="{0B367CD6-A42C-47D6-AE95-3400873EBEF0}"/>
              </a:ext>
            </a:extLst>
          </p:cNvPr>
          <p:cNvSpPr>
            <a:spLocks noGrp="1"/>
          </p:cNvSpPr>
          <p:nvPr>
            <p:ph idx="1"/>
          </p:nvPr>
        </p:nvSpPr>
        <p:spPr/>
        <p:txBody>
          <a:bodyPr>
            <a:normAutofit/>
          </a:bodyPr>
          <a:lstStyle/>
          <a:p>
            <a:r>
              <a:rPr lang="en-US" dirty="0"/>
              <a:t>No method is perfect</a:t>
            </a:r>
          </a:p>
          <a:p>
            <a:r>
              <a:rPr lang="en-US" dirty="0"/>
              <a:t>In general, TB methods appear to perform better than non-TB methods</a:t>
            </a:r>
          </a:p>
          <a:p>
            <a:r>
              <a:rPr lang="en-US" dirty="0"/>
              <a:t>Most, if not all, listed approaches are biased and can produce skewed results under the null</a:t>
            </a:r>
          </a:p>
          <a:p>
            <a:pPr lvl="1"/>
            <a:r>
              <a:rPr lang="en-US" dirty="0"/>
              <a:t>False positive</a:t>
            </a:r>
          </a:p>
          <a:p>
            <a:pPr lvl="1"/>
            <a:r>
              <a:rPr lang="en-US" dirty="0"/>
              <a:t>False negative</a:t>
            </a:r>
          </a:p>
        </p:txBody>
      </p:sp>
    </p:spTree>
    <p:extLst>
      <p:ext uri="{BB962C8B-B14F-4D97-AF65-F5344CB8AC3E}">
        <p14:creationId xmlns:p14="http://schemas.microsoft.com/office/powerpoint/2010/main" val="249618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it is your turn</a:t>
            </a:r>
          </a:p>
        </p:txBody>
      </p:sp>
      <p:sp>
        <p:nvSpPr>
          <p:cNvPr id="3" name="Text Placeholder 2"/>
          <p:cNvSpPr>
            <a:spLocks noGrp="1"/>
          </p:cNvSpPr>
          <p:nvPr>
            <p:ph type="body" idx="1"/>
          </p:nvPr>
        </p:nvSpPr>
        <p:spPr/>
        <p:txBody>
          <a:bodyPr/>
          <a:lstStyle/>
          <a:p>
            <a:r>
              <a:rPr lang="en-US" dirty="0"/>
              <a:t>Hands on practice on both parametric and non-parametric</a:t>
            </a:r>
          </a:p>
        </p:txBody>
      </p:sp>
    </p:spTree>
    <p:extLst>
      <p:ext uri="{BB962C8B-B14F-4D97-AF65-F5344CB8AC3E}">
        <p14:creationId xmlns:p14="http://schemas.microsoft.com/office/powerpoint/2010/main" val="25065447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160056" y="990600"/>
            <a:ext cx="7019925" cy="4648200"/>
            <a:chOff x="1133475" y="457200"/>
            <a:chExt cx="6875463" cy="5059201"/>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475" y="1311115"/>
              <a:ext cx="6875463" cy="4205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H="1">
              <a:off x="4038600" y="762000"/>
              <a:ext cx="838200" cy="11430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880344" y="457200"/>
              <a:ext cx="1855060" cy="369332"/>
            </a:xfrm>
            <a:prstGeom prst="rect">
              <a:avLst/>
            </a:prstGeom>
            <a:noFill/>
          </p:spPr>
          <p:txBody>
            <a:bodyPr wrap="none" rtlCol="0">
              <a:spAutoFit/>
            </a:bodyPr>
            <a:lstStyle/>
            <a:p>
              <a:r>
                <a:rPr lang="en-US" dirty="0"/>
                <a:t>Click to download</a:t>
              </a:r>
            </a:p>
          </p:txBody>
        </p:sp>
      </p:grpSp>
    </p:spTree>
    <p:extLst>
      <p:ext uri="{BB962C8B-B14F-4D97-AF65-F5344CB8AC3E}">
        <p14:creationId xmlns:p14="http://schemas.microsoft.com/office/powerpoint/2010/main" val="21011680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9365" y="1600200"/>
            <a:ext cx="8960971" cy="4042144"/>
            <a:chOff x="129365" y="1600200"/>
            <a:chExt cx="8960971" cy="4042144"/>
          </a:xfrm>
        </p:grpSpPr>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65" y="1600200"/>
              <a:ext cx="8960971" cy="4042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94070" y="4766560"/>
              <a:ext cx="2781888" cy="369332"/>
            </a:xfrm>
            <a:prstGeom prst="rect">
              <a:avLst/>
            </a:prstGeom>
            <a:noFill/>
          </p:spPr>
          <p:txBody>
            <a:bodyPr wrap="square" rtlCol="0">
              <a:spAutoFit/>
            </a:bodyPr>
            <a:lstStyle/>
            <a:p>
              <a:r>
                <a:rPr lang="en-US" dirty="0"/>
                <a:t>Provide your email</a:t>
              </a:r>
            </a:p>
          </p:txBody>
        </p:sp>
        <p:sp>
          <p:nvSpPr>
            <p:cNvPr id="5" name="Left Arrow 4"/>
            <p:cNvSpPr/>
            <p:nvPr/>
          </p:nvSpPr>
          <p:spPr>
            <a:xfrm>
              <a:off x="2349798" y="4844901"/>
              <a:ext cx="6858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3833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serdata.niehs.nih.gov\bennettb\My Documents\Presentations\Pathways Short Course (07-29-15)\GSEA_example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454" y="1824153"/>
            <a:ext cx="6961823" cy="42810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ctr"/>
            <a:r>
              <a:rPr lang="en-US" dirty="0"/>
              <a:t>GSEA Example</a:t>
            </a:r>
          </a:p>
        </p:txBody>
      </p:sp>
      <p:sp>
        <p:nvSpPr>
          <p:cNvPr id="4" name="Oval 3"/>
          <p:cNvSpPr/>
          <p:nvPr/>
        </p:nvSpPr>
        <p:spPr>
          <a:xfrm>
            <a:off x="6557960" y="4149090"/>
            <a:ext cx="1127286" cy="594360"/>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596537" y="4939666"/>
            <a:ext cx="990126" cy="603884"/>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8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34" y="866561"/>
            <a:ext cx="8915399" cy="5943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990600" y="393037"/>
            <a:ext cx="1750267" cy="1283363"/>
            <a:chOff x="990600" y="393037"/>
            <a:chExt cx="1750267" cy="1283363"/>
          </a:xfrm>
        </p:grpSpPr>
        <p:cxnSp>
          <p:nvCxnSpPr>
            <p:cNvPr id="3" name="Straight Arrow Connector 2"/>
            <p:cNvCxnSpPr/>
            <p:nvPr/>
          </p:nvCxnSpPr>
          <p:spPr>
            <a:xfrm flipH="1">
              <a:off x="990600" y="609600"/>
              <a:ext cx="990600" cy="10668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968796" y="393037"/>
              <a:ext cx="772071" cy="369332"/>
            </a:xfrm>
            <a:prstGeom prst="rect">
              <a:avLst/>
            </a:prstGeom>
            <a:noFill/>
          </p:spPr>
          <p:txBody>
            <a:bodyPr wrap="none" rtlCol="0">
              <a:spAutoFit/>
            </a:bodyPr>
            <a:lstStyle/>
            <a:p>
              <a:r>
                <a:rPr lang="en-US" dirty="0"/>
                <a:t>Step 1</a:t>
              </a:r>
            </a:p>
          </p:txBody>
        </p:sp>
      </p:grpSp>
      <p:grpSp>
        <p:nvGrpSpPr>
          <p:cNvPr id="16" name="Group 15"/>
          <p:cNvGrpSpPr/>
          <p:nvPr/>
        </p:nvGrpSpPr>
        <p:grpSpPr>
          <a:xfrm>
            <a:off x="1107563" y="393037"/>
            <a:ext cx="3515271" cy="1763598"/>
            <a:chOff x="1107563" y="393037"/>
            <a:chExt cx="3515271" cy="1763598"/>
          </a:xfrm>
        </p:grpSpPr>
        <p:cxnSp>
          <p:nvCxnSpPr>
            <p:cNvPr id="8" name="Straight Arrow Connector 7"/>
            <p:cNvCxnSpPr/>
            <p:nvPr/>
          </p:nvCxnSpPr>
          <p:spPr>
            <a:xfrm flipH="1">
              <a:off x="1107563" y="609600"/>
              <a:ext cx="2743200" cy="154703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50763" y="393037"/>
              <a:ext cx="772071" cy="369332"/>
            </a:xfrm>
            <a:prstGeom prst="rect">
              <a:avLst/>
            </a:prstGeom>
            <a:noFill/>
          </p:spPr>
          <p:txBody>
            <a:bodyPr wrap="none" rtlCol="0">
              <a:spAutoFit/>
            </a:bodyPr>
            <a:lstStyle/>
            <a:p>
              <a:r>
                <a:rPr lang="en-US" dirty="0"/>
                <a:t>Step 2</a:t>
              </a:r>
            </a:p>
          </p:txBody>
        </p:sp>
      </p:grpSp>
      <p:grpSp>
        <p:nvGrpSpPr>
          <p:cNvPr id="14" name="Group 13"/>
          <p:cNvGrpSpPr/>
          <p:nvPr/>
        </p:nvGrpSpPr>
        <p:grpSpPr>
          <a:xfrm>
            <a:off x="1676400" y="393037"/>
            <a:ext cx="4886871" cy="2273963"/>
            <a:chOff x="1676400" y="393037"/>
            <a:chExt cx="4886871" cy="2273963"/>
          </a:xfrm>
        </p:grpSpPr>
        <p:cxnSp>
          <p:nvCxnSpPr>
            <p:cNvPr id="13" name="Straight Arrow Connector 12"/>
            <p:cNvCxnSpPr/>
            <p:nvPr/>
          </p:nvCxnSpPr>
          <p:spPr>
            <a:xfrm flipH="1">
              <a:off x="1676400" y="609600"/>
              <a:ext cx="4114800" cy="20574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91200" y="393037"/>
              <a:ext cx="772071" cy="369332"/>
            </a:xfrm>
            <a:prstGeom prst="rect">
              <a:avLst/>
            </a:prstGeom>
            <a:noFill/>
          </p:spPr>
          <p:txBody>
            <a:bodyPr wrap="none" rtlCol="0">
              <a:spAutoFit/>
            </a:bodyPr>
            <a:lstStyle/>
            <a:p>
              <a:r>
                <a:rPr lang="en-US" dirty="0"/>
                <a:t>Step 3</a:t>
              </a:r>
            </a:p>
          </p:txBody>
        </p:sp>
      </p:grpSp>
    </p:spTree>
    <p:extLst>
      <p:ext uri="{BB962C8B-B14F-4D97-AF65-F5344CB8AC3E}">
        <p14:creationId xmlns:p14="http://schemas.microsoft.com/office/powerpoint/2010/main" val="1274756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GSEA Example</a:t>
            </a:r>
          </a:p>
        </p:txBody>
      </p:sp>
      <p:pic>
        <p:nvPicPr>
          <p:cNvPr id="3075" name="Picture 3" descr="\\userdata.niehs.nih.gov\bennettb\My Documents\Presentations\Pathways Short Course (07-29-15)\GSEA_example_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363" y="1451928"/>
            <a:ext cx="4955381" cy="511874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2138363" y="1905001"/>
            <a:ext cx="703421" cy="409575"/>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670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GSEA Example</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39023" y="1451928"/>
            <a:ext cx="4954062" cy="511874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3544253" y="2202179"/>
            <a:ext cx="789146" cy="409575"/>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894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Common experimental rationale</a:t>
            </a:r>
          </a:p>
        </p:txBody>
      </p:sp>
      <p:sp>
        <p:nvSpPr>
          <p:cNvPr id="3" name="Content Placeholder 2"/>
          <p:cNvSpPr>
            <a:spLocks noGrp="1"/>
          </p:cNvSpPr>
          <p:nvPr>
            <p:ph idx="1"/>
          </p:nvPr>
        </p:nvSpPr>
        <p:spPr>
          <a:xfrm>
            <a:off x="632936" y="1522729"/>
            <a:ext cx="8282464" cy="5118101"/>
          </a:xfrm>
        </p:spPr>
        <p:txBody>
          <a:bodyPr>
            <a:normAutofit fontScale="70000" lnSpcReduction="20000"/>
          </a:bodyPr>
          <a:lstStyle/>
          <a:p>
            <a:r>
              <a:rPr lang="en-US" dirty="0"/>
              <a:t>An established measurement of gene expression profile:</a:t>
            </a:r>
          </a:p>
          <a:p>
            <a:pPr lvl="1"/>
            <a:r>
              <a:rPr lang="en-US" dirty="0"/>
              <a:t>Microarray</a:t>
            </a:r>
          </a:p>
          <a:p>
            <a:pPr lvl="1"/>
            <a:r>
              <a:rPr lang="en-US" dirty="0" err="1"/>
              <a:t>RNAseq</a:t>
            </a:r>
            <a:endParaRPr lang="en-US" dirty="0"/>
          </a:p>
          <a:p>
            <a:pPr lvl="1"/>
            <a:r>
              <a:rPr lang="en-US" dirty="0"/>
              <a:t>Nano-string</a:t>
            </a:r>
          </a:p>
          <a:p>
            <a:pPr lvl="1"/>
            <a:r>
              <a:rPr lang="en-US" dirty="0"/>
              <a:t>Etc.</a:t>
            </a:r>
          </a:p>
          <a:p>
            <a:r>
              <a:rPr lang="en-US" dirty="0"/>
              <a:t>Samples obtained from two conditions (e.g. treated vs. control)</a:t>
            </a:r>
          </a:p>
          <a:p>
            <a:r>
              <a:rPr lang="en-US" dirty="0"/>
              <a:t>Several biological replicates at each condition</a:t>
            </a:r>
          </a:p>
          <a:p>
            <a:r>
              <a:rPr lang="en-US" dirty="0"/>
              <a:t>Our focus is “how would a study object respond differently at two conditions?)</a:t>
            </a:r>
          </a:p>
          <a:p>
            <a:r>
              <a:rPr lang="en-US" dirty="0"/>
              <a:t>Gene-centered analysis often</a:t>
            </a:r>
          </a:p>
          <a:p>
            <a:pPr lvl="1"/>
            <a:r>
              <a:rPr lang="en-US" dirty="0"/>
              <a:t>Asses statistical difference between conditions via some testing, t-test, </a:t>
            </a:r>
            <a:r>
              <a:rPr lang="en-US" dirty="0" err="1"/>
              <a:t>limma</a:t>
            </a:r>
            <a:r>
              <a:rPr lang="en-US" dirty="0"/>
              <a:t> etc.</a:t>
            </a:r>
          </a:p>
          <a:p>
            <a:pPr lvl="1"/>
            <a:r>
              <a:rPr lang="en-US" dirty="0"/>
              <a:t>Correct for multiple testing issues </a:t>
            </a:r>
          </a:p>
          <a:p>
            <a:pPr lvl="1"/>
            <a:r>
              <a:rPr lang="en-US" dirty="0"/>
              <a:t>Obtain a set of differentially expressed genes (DEGs)</a:t>
            </a:r>
          </a:p>
          <a:p>
            <a:r>
              <a:rPr lang="en-US" dirty="0"/>
              <a:t>Where is the biology??</a:t>
            </a:r>
          </a:p>
          <a:p>
            <a:endParaRPr lang="en-US" dirty="0"/>
          </a:p>
        </p:txBody>
      </p:sp>
    </p:spTree>
    <p:extLst>
      <p:ext uri="{BB962C8B-B14F-4D97-AF65-F5344CB8AC3E}">
        <p14:creationId xmlns:p14="http://schemas.microsoft.com/office/powerpoint/2010/main" val="424823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GSEA Example</a:t>
            </a:r>
          </a:p>
        </p:txBody>
      </p:sp>
      <p:sp>
        <p:nvSpPr>
          <p:cNvPr id="3" name="Content Placeholder 2"/>
          <p:cNvSpPr>
            <a:spLocks noGrp="1"/>
          </p:cNvSpPr>
          <p:nvPr>
            <p:ph idx="1"/>
          </p:nvPr>
        </p:nvSpPr>
        <p:spPr/>
        <p:txBody>
          <a:bodyPr/>
          <a:lstStyle/>
          <a:p>
            <a:r>
              <a:rPr lang="en-US" dirty="0"/>
              <a:t>Supported file types:</a:t>
            </a:r>
          </a:p>
          <a:p>
            <a:pPr lvl="1"/>
            <a:r>
              <a:rPr lang="en-US" sz="2000" dirty="0">
                <a:hlinkClick r:id="rId2"/>
              </a:rPr>
              <a:t>http://www.broadinstitute.org/cancer/software/gsea/wiki/index.php/Data_formats</a:t>
            </a:r>
            <a:endParaRPr lang="en-US" sz="2000" dirty="0"/>
          </a:p>
          <a:p>
            <a:r>
              <a:rPr lang="en-US" dirty="0"/>
              <a:t>Required:</a:t>
            </a:r>
          </a:p>
          <a:p>
            <a:pPr lvl="1"/>
            <a:r>
              <a:rPr lang="en-US" dirty="0"/>
              <a:t>Expression data file</a:t>
            </a:r>
          </a:p>
          <a:p>
            <a:pPr lvl="1"/>
            <a:r>
              <a:rPr lang="en-US" dirty="0"/>
              <a:t>Class label file</a:t>
            </a:r>
          </a:p>
          <a:p>
            <a:r>
              <a:rPr lang="en-US" dirty="0"/>
              <a:t>Optional:</a:t>
            </a:r>
          </a:p>
          <a:p>
            <a:pPr lvl="1"/>
            <a:r>
              <a:rPr lang="en-US" dirty="0"/>
              <a:t>Gene set file</a:t>
            </a:r>
          </a:p>
        </p:txBody>
      </p:sp>
    </p:spTree>
    <p:extLst>
      <p:ext uri="{BB962C8B-B14F-4D97-AF65-F5344CB8AC3E}">
        <p14:creationId xmlns:p14="http://schemas.microsoft.com/office/powerpoint/2010/main" val="379159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GSEA Example</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43208" y="1451928"/>
            <a:ext cx="4945691" cy="511874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2074069" y="2247899"/>
            <a:ext cx="789146" cy="409575"/>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527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GSEA Example</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43208" y="1467370"/>
            <a:ext cx="4945691" cy="508786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2751296" y="1813558"/>
            <a:ext cx="4642485" cy="3044192"/>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76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77375" cy="801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1066800" y="5440497"/>
            <a:ext cx="1361204" cy="409577"/>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7924800" y="7391400"/>
            <a:ext cx="1361204" cy="409577"/>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350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86900" cy="800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flipH="1">
            <a:off x="1981200" y="5410200"/>
            <a:ext cx="1066800" cy="228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048000" y="5145706"/>
            <a:ext cx="835485" cy="523220"/>
          </a:xfrm>
          <a:prstGeom prst="rect">
            <a:avLst/>
          </a:prstGeom>
          <a:noFill/>
        </p:spPr>
        <p:txBody>
          <a:bodyPr wrap="none" rtlCol="0">
            <a:spAutoFit/>
          </a:bodyPr>
          <a:lstStyle/>
          <a:p>
            <a:r>
              <a:rPr lang="en-US" sz="2800" b="1" dirty="0">
                <a:solidFill>
                  <a:srgbClr val="FF0000"/>
                </a:solidFill>
              </a:rPr>
              <a:t>click</a:t>
            </a:r>
          </a:p>
        </p:txBody>
      </p:sp>
    </p:spTree>
    <p:extLst>
      <p:ext uri="{BB962C8B-B14F-4D97-AF65-F5344CB8AC3E}">
        <p14:creationId xmlns:p14="http://schemas.microsoft.com/office/powerpoint/2010/main" val="33015536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660" y="65568"/>
            <a:ext cx="4792765" cy="6781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80176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3775"/>
            <a:ext cx="9144000" cy="526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5257800" y="1066800"/>
            <a:ext cx="789146" cy="409575"/>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19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GSEA Example</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07" y="1403267"/>
            <a:ext cx="7696199" cy="5319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42826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Lipid metabolism enriched -- GSEA</a:t>
            </a:r>
          </a:p>
        </p:txBody>
      </p:sp>
      <p:pic>
        <p:nvPicPr>
          <p:cNvPr id="5122" name="Picture 2" descr="C:\Users\li11\gsea_home\output\apr26\my_analysis.Gsea.1367006008960\enplot_LIPID_METABOLIC_PROCESS_1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1676400"/>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514600"/>
            <a:ext cx="36195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97059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69" y="487330"/>
            <a:ext cx="9067800" cy="5943600"/>
          </a:xfrm>
        </p:spPr>
        <p:txBody>
          <a:bodyPr>
            <a:normAutofit fontScale="77500" lnSpcReduction="20000"/>
          </a:bodyPr>
          <a:lstStyle/>
          <a:p>
            <a:r>
              <a:rPr lang="en-US" dirty="0">
                <a:hlinkClick r:id="rId2"/>
              </a:rPr>
              <a:t>http://www-stat.stanford.edu/~tibs/GSA/</a:t>
            </a:r>
            <a:endParaRPr lang="en-US" dirty="0"/>
          </a:p>
          <a:p>
            <a:r>
              <a:rPr lang="en-US" dirty="0">
                <a:hlinkClick r:id="rId3"/>
              </a:rPr>
              <a:t>http://www.netsci.org/Resources/Software/Bioinform/pathwayanalysis.html</a:t>
            </a:r>
            <a:endParaRPr lang="en-US" dirty="0"/>
          </a:p>
          <a:p>
            <a:r>
              <a:rPr lang="en-US" dirty="0">
                <a:hlinkClick r:id="rId4"/>
              </a:rPr>
              <a:t>http://www.broadinstitute.org/gsea/index.jsp</a:t>
            </a:r>
            <a:endParaRPr lang="en-US" dirty="0"/>
          </a:p>
          <a:p>
            <a:r>
              <a:rPr lang="en-US" dirty="0">
                <a:hlinkClick r:id="rId5"/>
              </a:rPr>
              <a:t>http://david.abcc.ncifcrf.gov/</a:t>
            </a:r>
            <a:endParaRPr lang="en-US" dirty="0"/>
          </a:p>
          <a:p>
            <a:r>
              <a:rPr lang="en-US" dirty="0">
                <a:hlinkClick r:id="rId6"/>
              </a:rPr>
              <a:t>http://www.biocarta.com/</a:t>
            </a:r>
            <a:endParaRPr lang="en-US" dirty="0"/>
          </a:p>
          <a:p>
            <a:r>
              <a:rPr lang="en-US" dirty="0">
                <a:hlinkClick r:id="rId7"/>
              </a:rPr>
              <a:t>http://web.expasy.org/pathways/</a:t>
            </a:r>
            <a:endParaRPr lang="en-US" dirty="0"/>
          </a:p>
          <a:p>
            <a:r>
              <a:rPr lang="en-US" dirty="0">
                <a:hlinkClick r:id="rId8"/>
              </a:rPr>
              <a:t>http://www.genmapp.org/</a:t>
            </a:r>
            <a:endParaRPr lang="en-US" dirty="0"/>
          </a:p>
          <a:p>
            <a:r>
              <a:rPr lang="en-US" dirty="0">
                <a:hlinkClick r:id="rId9"/>
              </a:rPr>
              <a:t>http://www.genome.jp/kegg/</a:t>
            </a:r>
            <a:endParaRPr lang="en-US" dirty="0"/>
          </a:p>
          <a:p>
            <a:r>
              <a:rPr lang="en-US" dirty="0">
                <a:hlinkClick r:id="rId10"/>
              </a:rPr>
              <a:t>http://www.ingenuity.com/</a:t>
            </a:r>
            <a:endParaRPr lang="en-US" dirty="0"/>
          </a:p>
          <a:p>
            <a:r>
              <a:rPr lang="en-US" dirty="0">
                <a:hlinkClick r:id="rId11"/>
              </a:rPr>
              <a:t>http://www.genego.com/metacore.php</a:t>
            </a:r>
            <a:endParaRPr lang="en-US" dirty="0"/>
          </a:p>
          <a:p>
            <a:r>
              <a:rPr lang="en-US" dirty="0">
                <a:hlinkClick r:id="rId12"/>
              </a:rPr>
              <a:t>http://www.geneontology.org/</a:t>
            </a:r>
            <a:endParaRPr lang="en-US" dirty="0"/>
          </a:p>
          <a:p>
            <a:r>
              <a:rPr lang="en-US" i="1" dirty="0">
                <a:hlinkClick r:id="rId13"/>
              </a:rPr>
              <a:t>http://omicslab.genetics.ac.cn/</a:t>
            </a:r>
            <a:r>
              <a:rPr lang="en-US" b="1" i="1" dirty="0">
                <a:hlinkClick r:id="rId13"/>
              </a:rPr>
              <a:t>GOEAST</a:t>
            </a:r>
            <a:r>
              <a:rPr lang="en-US" i="1" dirty="0">
                <a:hlinkClick r:id="rId13"/>
              </a:rPr>
              <a:t>/tutorial.php</a:t>
            </a:r>
            <a:endParaRPr lang="en-US" i="1" dirty="0"/>
          </a:p>
          <a:p>
            <a:pPr marL="342900" lvl="1" indent="-342900">
              <a:buFont typeface="Arial" pitchFamily="34" charset="0"/>
              <a:buChar char="•"/>
            </a:pPr>
            <a:r>
              <a:rPr lang="en-US" i="1" dirty="0">
                <a:hlinkClick r:id="rId14"/>
              </a:rPr>
              <a:t>http://expressome.kobic.re.kr/GAzer/document.jsp</a:t>
            </a:r>
            <a:endParaRPr lang="en-US" i="1" dirty="0"/>
          </a:p>
          <a:p>
            <a:pPr marL="342900" lvl="1" indent="-342900">
              <a:buFont typeface="Arial" pitchFamily="34" charset="0"/>
              <a:buChar char="•"/>
            </a:pPr>
            <a:r>
              <a:rPr lang="en-US" i="1" dirty="0">
                <a:hlinkClick r:id="rId15"/>
              </a:rPr>
              <a:t>http://www.biobase-international.com/products</a:t>
            </a:r>
            <a:r>
              <a:rPr lang="en-US" i="1" dirty="0"/>
              <a:t> </a:t>
            </a:r>
          </a:p>
          <a:p>
            <a:pPr marL="342900" lvl="1" indent="-342900">
              <a:buFont typeface="Arial" pitchFamily="34" charset="0"/>
              <a:buChar char="•"/>
            </a:pPr>
            <a:r>
              <a:rPr lang="en-US" i="1" dirty="0">
                <a:hlinkClick r:id="rId16"/>
              </a:rPr>
              <a:t>http://jaspar.genereg.net/</a:t>
            </a:r>
            <a:endParaRPr lang="en-US" i="1" dirty="0"/>
          </a:p>
          <a:p>
            <a:pPr marL="0" indent="0">
              <a:buNone/>
            </a:pPr>
            <a:endParaRPr lang="en-US" dirty="0"/>
          </a:p>
        </p:txBody>
      </p:sp>
    </p:spTree>
    <p:extLst>
      <p:ext uri="{BB962C8B-B14F-4D97-AF65-F5344CB8AC3E}">
        <p14:creationId xmlns:p14="http://schemas.microsoft.com/office/powerpoint/2010/main" val="2356298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89709"/>
            <a:ext cx="9144000" cy="312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The oxidative phosphorylation </a:t>
            </a:r>
          </a:p>
        </p:txBody>
      </p:sp>
      <p:sp>
        <p:nvSpPr>
          <p:cNvPr id="3" name="TextBox 2"/>
          <p:cNvSpPr txBox="1"/>
          <p:nvPr/>
        </p:nvSpPr>
        <p:spPr>
          <a:xfrm>
            <a:off x="595321" y="6362551"/>
            <a:ext cx="8499186" cy="369332"/>
          </a:xfrm>
          <a:prstGeom prst="rect">
            <a:avLst/>
          </a:prstGeom>
          <a:noFill/>
        </p:spPr>
        <p:txBody>
          <a:bodyPr wrap="none" rtlCol="0">
            <a:spAutoFit/>
          </a:bodyPr>
          <a:lstStyle/>
          <a:p>
            <a:r>
              <a:rPr lang="en-US" dirty="0"/>
              <a:t>http://employees.csbsju.edu/hjakubowski/classes/ch331/oxphos/olcouplingoxphos.html</a:t>
            </a:r>
          </a:p>
        </p:txBody>
      </p:sp>
      <p:sp>
        <p:nvSpPr>
          <p:cNvPr id="5" name="Content Placeholder 2">
            <a:extLst>
              <a:ext uri="{FF2B5EF4-FFF2-40B4-BE49-F238E27FC236}">
                <a16:creationId xmlns:a16="http://schemas.microsoft.com/office/drawing/2014/main" id="{C1E944F4-AAEA-4480-A8BF-D5ED8521B45B}"/>
              </a:ext>
            </a:extLst>
          </p:cNvPr>
          <p:cNvSpPr txBox="1">
            <a:spLocks/>
          </p:cNvSpPr>
          <p:nvPr/>
        </p:nvSpPr>
        <p:spPr>
          <a:xfrm>
            <a:off x="458709" y="1539851"/>
            <a:ext cx="8413886" cy="101255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A set of molecules in a cell that work together through a series of actions to achieve a particular outcome</a:t>
            </a:r>
          </a:p>
        </p:txBody>
      </p:sp>
    </p:spTree>
    <p:extLst>
      <p:ext uri="{BB962C8B-B14F-4D97-AF65-F5344CB8AC3E}">
        <p14:creationId xmlns:p14="http://schemas.microsoft.com/office/powerpoint/2010/main" val="385702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Rich knowledge-based accumulation available</a:t>
            </a:r>
          </a:p>
        </p:txBody>
      </p:sp>
      <p:sp>
        <p:nvSpPr>
          <p:cNvPr id="3" name="Content Placeholder 2"/>
          <p:cNvSpPr>
            <a:spLocks noGrp="1"/>
          </p:cNvSpPr>
          <p:nvPr>
            <p:ph idx="1"/>
          </p:nvPr>
        </p:nvSpPr>
        <p:spPr/>
        <p:txBody>
          <a:bodyPr>
            <a:normAutofit fontScale="55000" lnSpcReduction="20000"/>
          </a:bodyPr>
          <a:lstStyle/>
          <a:p>
            <a:r>
              <a:rPr lang="en-US" sz="2900" dirty="0" err="1"/>
              <a:t>GeneOntology</a:t>
            </a:r>
            <a:r>
              <a:rPr lang="en-US" sz="2900" dirty="0"/>
              <a:t> (originated since 1998)</a:t>
            </a:r>
          </a:p>
          <a:p>
            <a:pPr lvl="1">
              <a:lnSpc>
                <a:spcPct val="80000"/>
              </a:lnSpc>
              <a:spcAft>
                <a:spcPct val="50000"/>
              </a:spcAft>
            </a:pPr>
            <a:r>
              <a:rPr lang="en-US" sz="2900" dirty="0"/>
              <a:t>Molecular function describing activities, such as catalytic or binding activities, at the molecular level</a:t>
            </a:r>
          </a:p>
          <a:p>
            <a:pPr lvl="1">
              <a:lnSpc>
                <a:spcPct val="80000"/>
              </a:lnSpc>
              <a:spcAft>
                <a:spcPct val="50000"/>
              </a:spcAft>
            </a:pPr>
            <a:r>
              <a:rPr lang="en-US" sz="2900" dirty="0"/>
              <a:t>Biological process referring to a biological objective to which the gene product contributes</a:t>
            </a:r>
          </a:p>
          <a:p>
            <a:pPr lvl="1">
              <a:lnSpc>
                <a:spcPct val="80000"/>
              </a:lnSpc>
              <a:spcAft>
                <a:spcPct val="50000"/>
              </a:spcAft>
            </a:pPr>
            <a:r>
              <a:rPr lang="en-US" sz="2900" dirty="0"/>
              <a:t>Cellular component referring to the place in the cell (i.e. the location) where a gene product is found</a:t>
            </a:r>
          </a:p>
          <a:p>
            <a:r>
              <a:rPr lang="en-US" sz="2900" dirty="0"/>
              <a:t>KEGG pathway (originated since 1996)</a:t>
            </a:r>
          </a:p>
          <a:p>
            <a:pPr lvl="1"/>
            <a:r>
              <a:rPr lang="en-US" sz="2900" dirty="0"/>
              <a:t>Metabolism: carbohydrates, energy, lipid, nucleotides, amino acid,  xenobiotics</a:t>
            </a:r>
          </a:p>
          <a:p>
            <a:pPr lvl="1"/>
            <a:r>
              <a:rPr lang="en-US" sz="2900" dirty="0"/>
              <a:t>Human diseases  </a:t>
            </a:r>
          </a:p>
          <a:p>
            <a:pPr lvl="1"/>
            <a:r>
              <a:rPr lang="en-US" sz="2900" dirty="0"/>
              <a:t>Genetic information processing </a:t>
            </a:r>
          </a:p>
          <a:p>
            <a:r>
              <a:rPr lang="en-US" sz="2900" dirty="0" err="1"/>
              <a:t>Transfac</a:t>
            </a:r>
            <a:r>
              <a:rPr lang="en-US" sz="2900" dirty="0"/>
              <a:t>/</a:t>
            </a:r>
            <a:r>
              <a:rPr lang="en-US" sz="2900" dirty="0" err="1"/>
              <a:t>Transpath</a:t>
            </a:r>
            <a:endParaRPr lang="en-US" sz="2900" dirty="0"/>
          </a:p>
          <a:p>
            <a:pPr lvl="1"/>
            <a:r>
              <a:rPr lang="en-US" sz="2900" dirty="0"/>
              <a:t>Data on transcription factors, their experimentally-proven binding sites, and regulated genes</a:t>
            </a:r>
          </a:p>
          <a:p>
            <a:pPr lvl="1"/>
            <a:r>
              <a:rPr lang="en-US" sz="2900" dirty="0"/>
              <a:t>Protein-protein interactions and directed modification of proteins involved in signal transduction pathways, </a:t>
            </a:r>
          </a:p>
          <a:p>
            <a:r>
              <a:rPr lang="en-US" sz="2900" dirty="0"/>
              <a:t>It is a knowledge based/driven approach</a:t>
            </a:r>
          </a:p>
          <a:p>
            <a:r>
              <a:rPr lang="en-US" sz="2900" dirty="0"/>
              <a:t>Pathway --- gene sets are interexchange </a:t>
            </a:r>
          </a:p>
          <a:p>
            <a:endParaRPr lang="en-US" dirty="0"/>
          </a:p>
        </p:txBody>
      </p:sp>
    </p:spTree>
    <p:extLst>
      <p:ext uri="{BB962C8B-B14F-4D97-AF65-F5344CB8AC3E}">
        <p14:creationId xmlns:p14="http://schemas.microsoft.com/office/powerpoint/2010/main" val="3824356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 sets – generalized definition</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Gene sets are sets of genes that have something in common, e. g., that they are</a:t>
            </a:r>
          </a:p>
          <a:p>
            <a:pPr marL="0" indent="0">
              <a:buNone/>
            </a:pPr>
            <a:endParaRPr lang="en-US" dirty="0"/>
          </a:p>
          <a:p>
            <a:pPr lvl="1">
              <a:buFont typeface="Wingdings" panose="05000000000000000000" pitchFamily="2" charset="2"/>
              <a:buChar char="Ø"/>
            </a:pPr>
            <a:r>
              <a:rPr lang="en-US" dirty="0"/>
              <a:t>part of the same pathway</a:t>
            </a:r>
          </a:p>
          <a:p>
            <a:pPr lvl="1">
              <a:buFont typeface="Wingdings" panose="05000000000000000000" pitchFamily="2" charset="2"/>
              <a:buChar char="Ø"/>
            </a:pPr>
            <a:r>
              <a:rPr lang="en-US" dirty="0"/>
              <a:t>coding for proteins that are part of the same cellular component</a:t>
            </a:r>
          </a:p>
          <a:p>
            <a:pPr lvl="1">
              <a:buFont typeface="Wingdings" panose="05000000000000000000" pitchFamily="2" charset="2"/>
              <a:buChar char="Ø"/>
            </a:pPr>
            <a:r>
              <a:rPr lang="en-US" dirty="0"/>
              <a:t>co-expressed under certain conditions</a:t>
            </a:r>
          </a:p>
          <a:p>
            <a:pPr lvl="1">
              <a:buFont typeface="Wingdings" panose="05000000000000000000" pitchFamily="2" charset="2"/>
              <a:buChar char="Ø"/>
            </a:pPr>
            <a:r>
              <a:rPr lang="en-US" dirty="0"/>
              <a:t>putative targets of the same regulatory factor</a:t>
            </a:r>
          </a:p>
          <a:p>
            <a:pPr lvl="1">
              <a:buFont typeface="Wingdings" panose="05000000000000000000" pitchFamily="2" charset="2"/>
              <a:buChar char="Ø"/>
            </a:pPr>
            <a:r>
              <a:rPr lang="en-US" dirty="0"/>
              <a:t>on the same cytogenetic band</a:t>
            </a:r>
          </a:p>
          <a:p>
            <a:pPr lvl="1">
              <a:buFont typeface="Wingdings" panose="05000000000000000000" pitchFamily="2" charset="2"/>
              <a:buChar char="Ø"/>
            </a:pPr>
            <a:r>
              <a:rPr lang="en-US" dirty="0"/>
              <a:t>have come up as hits in some published assay</a:t>
            </a:r>
          </a:p>
          <a:p>
            <a:pPr lvl="1">
              <a:buFont typeface="Wingdings" panose="05000000000000000000" pitchFamily="2" charset="2"/>
              <a:buChar char="Ø"/>
            </a:pPr>
            <a:r>
              <a:rPr lang="en-US" dirty="0"/>
              <a:t>Etc.</a:t>
            </a:r>
          </a:p>
        </p:txBody>
      </p:sp>
    </p:spTree>
    <p:extLst>
      <p:ext uri="{BB962C8B-B14F-4D97-AF65-F5344CB8AC3E}">
        <p14:creationId xmlns:p14="http://schemas.microsoft.com/office/powerpoint/2010/main" val="40906426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22026</TotalTime>
  <Words>3148</Words>
  <Application>Microsoft Office PowerPoint</Application>
  <PresentationFormat>On-screen Show (4:3)</PresentationFormat>
  <Paragraphs>480</Paragraphs>
  <Slides>69</Slides>
  <Notes>11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75" baseType="lpstr">
      <vt:lpstr>Arial</vt:lpstr>
      <vt:lpstr>Calibri</vt:lpstr>
      <vt:lpstr>Cambria Math</vt:lpstr>
      <vt:lpstr>Wingdings</vt:lpstr>
      <vt:lpstr>Office Theme</vt:lpstr>
      <vt:lpstr>Equation</vt:lpstr>
      <vt:lpstr>Pathway analysis</vt:lpstr>
      <vt:lpstr>Pathway analysis resources from the NIEHS Library</vt:lpstr>
      <vt:lpstr>An outline of the pathway analysis course</vt:lpstr>
      <vt:lpstr>The Road to Pathway Analysis</vt:lpstr>
      <vt:lpstr>Why pathway analysis?</vt:lpstr>
      <vt:lpstr>Common experimental rationale</vt:lpstr>
      <vt:lpstr>The oxidative phosphorylation </vt:lpstr>
      <vt:lpstr>Rich knowledge-based accumulation available</vt:lpstr>
      <vt:lpstr>Gene sets – generalized definition</vt:lpstr>
      <vt:lpstr>Molecular Signatures Database (MSigDB v5.2)</vt:lpstr>
      <vt:lpstr>PowerPoint Presentation</vt:lpstr>
      <vt:lpstr>The statistical framework</vt:lpstr>
      <vt:lpstr>A good place to start</vt:lpstr>
      <vt:lpstr>2x2 contingency table</vt:lpstr>
      <vt:lpstr>Hypergeometric distribution</vt:lpstr>
      <vt:lpstr>Hypergeometric distribution</vt:lpstr>
      <vt:lpstr>Hypergeometric distribution</vt:lpstr>
      <vt:lpstr>Hypergeometric Test (Right-tailed)</vt:lpstr>
      <vt:lpstr>Hypergeometric distribution</vt:lpstr>
      <vt:lpstr>Pathway analysis (behind the scene)</vt:lpstr>
      <vt:lpstr>PowerPoint Presentation</vt:lpstr>
      <vt:lpstr>Ingenuity Pathway Analysis (IPA)  --Knowledgebase </vt:lpstr>
      <vt:lpstr>IPA Enrichment Analysis</vt:lpstr>
      <vt:lpstr>PowerPoint Presentation</vt:lpstr>
      <vt:lpstr>Hypergeometric Test (Right-tailed)</vt:lpstr>
      <vt:lpstr>Hypergeometric Test (Right-tailed)</vt:lpstr>
      <vt:lpstr>Sampling over genes</vt:lpstr>
      <vt:lpstr>Sampling over subjects</vt:lpstr>
      <vt:lpstr>The universe matters</vt:lpstr>
      <vt:lpstr>Sets are overlapped</vt:lpstr>
      <vt:lpstr>PowerPoint Presentation</vt:lpstr>
      <vt:lpstr>A non-parametric approach</vt:lpstr>
      <vt:lpstr>A non-parametric approach (GSEA)</vt:lpstr>
      <vt:lpstr>A non-parametric approach (GSEA)</vt:lpstr>
      <vt:lpstr>PowerPoint Presentation</vt:lpstr>
      <vt:lpstr>Kolmogorov–Smirnov (KS) Test</vt:lpstr>
      <vt:lpstr>Kolmogorov–Smirnov (KS) Test</vt:lpstr>
      <vt:lpstr>Kolmogorov–Smirnov (KS) Test</vt:lpstr>
      <vt:lpstr>Kolmogorov–Smirnov (KS) Test</vt:lpstr>
      <vt:lpstr>Kolmogorov–Smirnov (KS) Test</vt:lpstr>
      <vt:lpstr>Kolmogorov–Smirnov (KS) Test</vt:lpstr>
      <vt:lpstr>Kolmogorov–Smirnov (KS) Test</vt:lpstr>
      <vt:lpstr>Kolmogorov–Smirnov (KS) Test</vt:lpstr>
      <vt:lpstr>Kolmogorov–Smirnov (KS) Test</vt:lpstr>
      <vt:lpstr>Kolmogorov–Smirnov (KS) Test</vt:lpstr>
      <vt:lpstr>PowerPoint Presentation</vt:lpstr>
      <vt:lpstr>Kolmogorov–Smirnov (KS) Test</vt:lpstr>
      <vt:lpstr>PowerPoint Presentation</vt:lpstr>
      <vt:lpstr>PowerPoint Presentation</vt:lpstr>
      <vt:lpstr>PowerPoint Presentation</vt:lpstr>
      <vt:lpstr>PowerPoint Presentation</vt:lpstr>
      <vt:lpstr>Temporary conclusions</vt:lpstr>
      <vt:lpstr>Now, it is your turn</vt:lpstr>
      <vt:lpstr>PowerPoint Presentation</vt:lpstr>
      <vt:lpstr>PowerPoint Presentation</vt:lpstr>
      <vt:lpstr>GSEA Example</vt:lpstr>
      <vt:lpstr>PowerPoint Presentation</vt:lpstr>
      <vt:lpstr>GSEA Example</vt:lpstr>
      <vt:lpstr>GSEA Example</vt:lpstr>
      <vt:lpstr>GSEA Example</vt:lpstr>
      <vt:lpstr>GSEA Example</vt:lpstr>
      <vt:lpstr>GSEA Example</vt:lpstr>
      <vt:lpstr>PowerPoint Presentation</vt:lpstr>
      <vt:lpstr>PowerPoint Presentation</vt:lpstr>
      <vt:lpstr>PowerPoint Presentation</vt:lpstr>
      <vt:lpstr>PowerPoint Presentation</vt:lpstr>
      <vt:lpstr>GSEA Example</vt:lpstr>
      <vt:lpstr>Lipid metabolism enriched -- GSEA</vt:lpstr>
      <vt:lpstr>PowerPoint Presentation</vt:lpstr>
    </vt:vector>
  </TitlesOfParts>
  <Company>NIEHS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Pathway analysis</dc:title>
  <dc:creator>sysprep</dc:creator>
  <cp:lastModifiedBy>Li, Jianying (NIH/NIEHS) [C]</cp:lastModifiedBy>
  <cp:revision>494</cp:revision>
  <cp:lastPrinted>2013-02-25T22:48:11Z</cp:lastPrinted>
  <dcterms:created xsi:type="dcterms:W3CDTF">2012-06-14T15:06:52Z</dcterms:created>
  <dcterms:modified xsi:type="dcterms:W3CDTF">2020-01-31T16:32:49Z</dcterms:modified>
</cp:coreProperties>
</file>